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9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0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3" r:id="rId3"/>
    <p:sldMasterId id="2147483680" r:id="rId4"/>
    <p:sldMasterId id="2147483686" r:id="rId5"/>
    <p:sldMasterId id="2147483692" r:id="rId6"/>
    <p:sldMasterId id="2147483699" r:id="rId7"/>
    <p:sldMasterId id="2147483706" r:id="rId8"/>
    <p:sldMasterId id="2147483713" r:id="rId9"/>
    <p:sldMasterId id="2147483719" r:id="rId10"/>
    <p:sldMasterId id="2147483725" r:id="rId11"/>
  </p:sldMasterIdLst>
  <p:notesMasterIdLst>
    <p:notesMasterId r:id="rId46"/>
  </p:notesMasterIdLst>
  <p:sldIdLst>
    <p:sldId id="290" r:id="rId12"/>
    <p:sldId id="289" r:id="rId13"/>
    <p:sldId id="296" r:id="rId14"/>
    <p:sldId id="260" r:id="rId15"/>
    <p:sldId id="293" r:id="rId16"/>
    <p:sldId id="294" r:id="rId17"/>
    <p:sldId id="297" r:id="rId18"/>
    <p:sldId id="298" r:id="rId19"/>
    <p:sldId id="288" r:id="rId20"/>
    <p:sldId id="266" r:id="rId21"/>
    <p:sldId id="321" r:id="rId22"/>
    <p:sldId id="299" r:id="rId23"/>
    <p:sldId id="306" r:id="rId24"/>
    <p:sldId id="308" r:id="rId25"/>
    <p:sldId id="309" r:id="rId26"/>
    <p:sldId id="328" r:id="rId27"/>
    <p:sldId id="329" r:id="rId28"/>
    <p:sldId id="310" r:id="rId29"/>
    <p:sldId id="311" r:id="rId30"/>
    <p:sldId id="313" r:id="rId31"/>
    <p:sldId id="314" r:id="rId32"/>
    <p:sldId id="316" r:id="rId33"/>
    <p:sldId id="324" r:id="rId34"/>
    <p:sldId id="318" r:id="rId35"/>
    <p:sldId id="319" r:id="rId36"/>
    <p:sldId id="320" r:id="rId37"/>
    <p:sldId id="300" r:id="rId38"/>
    <p:sldId id="325" r:id="rId39"/>
    <p:sldId id="326" r:id="rId40"/>
    <p:sldId id="302" r:id="rId41"/>
    <p:sldId id="301" r:id="rId42"/>
    <p:sldId id="305" r:id="rId43"/>
    <p:sldId id="303" r:id="rId44"/>
    <p:sldId id="304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E37"/>
    <a:srgbClr val="DBDCE0"/>
    <a:srgbClr val="606163"/>
    <a:srgbClr val="333333"/>
    <a:srgbClr val="302E2C"/>
    <a:srgbClr val="E46E2C"/>
    <a:srgbClr val="D94258"/>
    <a:srgbClr val="000433"/>
    <a:srgbClr val="E76F2D"/>
    <a:srgbClr val="DCD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3" autoAdjust="0"/>
    <p:restoredTop sz="82901" autoAdjust="0"/>
  </p:normalViewPr>
  <p:slideViewPr>
    <p:cSldViewPr snapToGrid="0">
      <p:cViewPr>
        <p:scale>
          <a:sx n="75" d="100"/>
          <a:sy n="75" d="100"/>
        </p:scale>
        <p:origin x="3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0" b="0" i="0" u="none" strike="noStrike" kern="1200" cap="all" spc="-150" normalizeH="0" baseline="0">
                <a:ln w="3175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  <a:cs typeface="+mn-cs"/>
              </a:defRPr>
            </a:pPr>
            <a:r>
              <a:rPr lang="en-US" altLang="ko-KR" sz="1860" b="0" spc="-150" dirty="0">
                <a:ln w="3175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Tv </a:t>
            </a:r>
            <a:r>
              <a:rPr lang="ko-KR" altLang="en-US" sz="1860" b="0" spc="-150" dirty="0">
                <a:ln w="3175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시청 중 타 매체 동시 이용</a:t>
            </a:r>
          </a:p>
        </c:rich>
      </c:tx>
      <c:layout>
        <c:manualLayout>
          <c:xMode val="edge"/>
          <c:yMode val="edge"/>
          <c:x val="0.22445296667568285"/>
          <c:y val="1.69033130493576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0" b="0" i="0" u="none" strike="noStrike" kern="1200" cap="all" spc="-150" normalizeH="0" baseline="0">
              <a:ln w="3175">
                <a:solidFill>
                  <a:srgbClr val="000433">
                    <a:alpha val="30000"/>
                  </a:srgbClr>
                </a:solidFill>
              </a:ln>
              <a:solidFill>
                <a:srgbClr val="000433"/>
              </a:solidFill>
              <a:latin typeface="SK Btv Medium" panose="00000600000000000000" pitchFamily="2" charset="-127"/>
              <a:ea typeface="SK Btv Medium" panose="000006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698548125797407"/>
          <c:y val="3.927512992995081E-2"/>
          <c:w val="0.80591793799212597"/>
          <c:h val="0.887178525641084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t" anchorCtr="0">
                <a:normAutofit/>
              </a:bodyPr>
              <a:lstStyle/>
              <a:p>
                <a:pPr>
                  <a:defRPr sz="1064" b="0" i="0" u="none" strike="noStrike" kern="1200" baseline="0">
                    <a:solidFill>
                      <a:srgbClr val="000433"/>
                    </a:solidFill>
                    <a:latin typeface="SK Btv Light" panose="00000300000000000000" pitchFamily="2" charset="-127"/>
                    <a:ea typeface="SK Btv Light" panose="00000300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신문</c:v>
                </c:pt>
                <c:pt idx="1">
                  <c:v>PC/노트북</c:v>
                </c:pt>
                <c:pt idx="2">
                  <c:v>태블릿PC</c:v>
                </c:pt>
                <c:pt idx="3">
                  <c:v>스마트폰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2.7</c:v>
                </c:pt>
                <c:pt idx="1">
                  <c:v>8.1999999999999993</c:v>
                </c:pt>
                <c:pt idx="2">
                  <c:v>1.8</c:v>
                </c:pt>
                <c:pt idx="3">
                  <c:v>48.7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3F-4900-BF14-56B30D3E2B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E46E2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rgbClr val="000433"/>
                    </a:solidFill>
                    <a:latin typeface="SK Btv Light" panose="00000300000000000000" pitchFamily="2" charset="-127"/>
                    <a:ea typeface="SK Btv Light" panose="00000300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신문</c:v>
                </c:pt>
                <c:pt idx="1">
                  <c:v>PC/노트북</c:v>
                </c:pt>
                <c:pt idx="2">
                  <c:v>태블릿PC</c:v>
                </c:pt>
                <c:pt idx="3">
                  <c:v>스마트폰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1.8</c:v>
                </c:pt>
                <c:pt idx="1">
                  <c:v>5.9</c:v>
                </c:pt>
                <c:pt idx="2">
                  <c:v>2.8</c:v>
                </c:pt>
                <c:pt idx="3">
                  <c:v>52.9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3F-4900-BF14-56B30D3E2B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E31836"/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47725"/>
                      </a:solidFill>
                      <a:latin typeface="SK Btv Medium" panose="00000600000000000000" pitchFamily="2" charset="-127"/>
                      <a:ea typeface="SK Btv Medium" panose="000006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A-853F-4900-BF14-56B30D3E2B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rgbClr val="000433"/>
                    </a:solidFill>
                    <a:latin typeface="SK Btv Light" panose="00000300000000000000" pitchFamily="2" charset="-127"/>
                    <a:ea typeface="SK Btv Light" panose="00000300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신문</c:v>
                </c:pt>
                <c:pt idx="1">
                  <c:v>PC/노트북</c:v>
                </c:pt>
                <c:pt idx="2">
                  <c:v>태블릿PC</c:v>
                </c:pt>
                <c:pt idx="3">
                  <c:v>스마트폰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1.3</c:v>
                </c:pt>
                <c:pt idx="1">
                  <c:v>7.1</c:v>
                </c:pt>
                <c:pt idx="2">
                  <c:v>2.4</c:v>
                </c:pt>
                <c:pt idx="3">
                  <c:v>55.2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3F-4900-BF14-56B30D3E2B3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0"/>
        <c:axId val="1453029568"/>
        <c:axId val="1453031232"/>
      </c:barChart>
      <c:catAx>
        <c:axId val="1453029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K Btv Medium" panose="00000600000000000000" pitchFamily="2" charset="-127"/>
                <a:ea typeface="SK Btv Medium" panose="00000600000000000000" pitchFamily="2" charset="-127"/>
                <a:cs typeface="+mn-cs"/>
              </a:defRPr>
            </a:pPr>
            <a:endParaRPr lang="ko-KR"/>
          </a:p>
        </c:txPr>
        <c:crossAx val="1453031232"/>
        <c:crosses val="autoZero"/>
        <c:auto val="1"/>
        <c:lblAlgn val="ctr"/>
        <c:lblOffset val="100"/>
        <c:noMultiLvlLbl val="0"/>
      </c:catAx>
      <c:valAx>
        <c:axId val="14530312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302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-150" baseline="0">
                <a:ln w="3175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  <a:cs typeface="+mn-cs"/>
              </a:defRPr>
            </a:pPr>
            <a:r>
              <a:rPr lang="en-US" altLang="ko-KR" spc="-150" dirty="0">
                <a:ln w="3175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TV</a:t>
            </a:r>
            <a:r>
              <a:rPr lang="en-US" altLang="ko-KR" spc="-150" baseline="0" dirty="0">
                <a:ln w="3175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lang="ko-KR" altLang="en-US" spc="-150" baseline="0" dirty="0">
                <a:ln w="3175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시청 시  </a:t>
            </a:r>
            <a:r>
              <a:rPr lang="ko-KR" altLang="en-US" spc="-150" dirty="0">
                <a:ln w="3175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타 매체 멀티 이용행태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-150" baseline="0">
              <a:ln w="3175">
                <a:solidFill>
                  <a:srgbClr val="000433">
                    <a:alpha val="30000"/>
                  </a:srgbClr>
                </a:solidFill>
              </a:ln>
              <a:solidFill>
                <a:srgbClr val="000433"/>
              </a:solidFill>
              <a:latin typeface="SK Btv Medium" panose="00000600000000000000" pitchFamily="2" charset="-127"/>
              <a:ea typeface="SK Btv Medium" panose="000006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276661537997405"/>
          <c:y val="0.24464694613681942"/>
          <c:w val="0.56111261954324676"/>
          <c:h val="0.710114701820129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타매체 멀티 이용 행태</c:v>
                </c:pt>
              </c:strCache>
            </c:strRef>
          </c:tx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E3183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31-4928-B75E-389A4B75C47E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31-4928-B75E-389A4B75C47E}"/>
              </c:ext>
            </c:extLst>
          </c:dPt>
          <c:dPt>
            <c:idx val="2"/>
            <c:bubble3D val="0"/>
            <c:spPr>
              <a:solidFill>
                <a:srgbClr val="FF8E0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C31-4928-B75E-389A4B75C47E}"/>
              </c:ext>
            </c:extLst>
          </c:dPt>
          <c:dLbls>
            <c:dLbl>
              <c:idx val="0"/>
              <c:layout>
                <c:manualLayout>
                  <c:x val="3.1928480204342275E-3"/>
                  <c:y val="2.424420596884707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ln w="3175">
                        <a:solidFill>
                          <a:srgbClr val="000433">
                            <a:alpha val="30000"/>
                          </a:srgbClr>
                        </a:solidFill>
                      </a:ln>
                      <a:solidFill>
                        <a:schemeClr val="bg1"/>
                      </a:solidFill>
                      <a:latin typeface="SK Btv Bold" panose="00000800000000000000" pitchFamily="2" charset="-127"/>
                      <a:ea typeface="SK Btv Bold" panose="00000800000000000000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AC31-4928-B75E-389A4B75C47E}"/>
                </c:ext>
              </c:extLst>
            </c:dLbl>
            <c:dLbl>
              <c:idx val="1"/>
              <c:layout>
                <c:manualLayout>
                  <c:x val="3.5121328224776441E-2"/>
                  <c:y val="2.82849069636550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ln w="3175">
                        <a:solidFill>
                          <a:srgbClr val="000433">
                            <a:alpha val="30000"/>
                          </a:srgbClr>
                        </a:solidFill>
                      </a:ln>
                      <a:solidFill>
                        <a:schemeClr val="bg1"/>
                      </a:solidFill>
                      <a:latin typeface="SK Btv Bold" panose="00000800000000000000" pitchFamily="2" charset="-127"/>
                      <a:ea typeface="SK Btv Bold" panose="00000800000000000000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C31-4928-B75E-389A4B75C47E}"/>
                </c:ext>
              </c:extLst>
            </c:dLbl>
            <c:dLbl>
              <c:idx val="2"/>
              <c:layout>
                <c:manualLayout>
                  <c:x val="-9.5785440613026813E-3"/>
                  <c:y val="6.86919169117335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ln w="3175">
                        <a:solidFill>
                          <a:srgbClr val="000433">
                            <a:alpha val="30000"/>
                          </a:srgbClr>
                        </a:solidFill>
                      </a:ln>
                      <a:solidFill>
                        <a:schemeClr val="bg1"/>
                      </a:solidFill>
                      <a:latin typeface="SK Btv Bold" panose="00000800000000000000" pitchFamily="2" charset="-127"/>
                      <a:ea typeface="SK Btv Bold" panose="00000800000000000000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AC31-4928-B75E-389A4B75C4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ln w="3175">
                      <a:solidFill>
                        <a:srgbClr val="000433">
                          <a:alpha val="30000"/>
                        </a:srgbClr>
                      </a:solidFill>
                    </a:ln>
                    <a:solidFill>
                      <a:srgbClr val="000433"/>
                    </a:solidFill>
                    <a:latin typeface="SK Btv Bold" panose="00000800000000000000" pitchFamily="2" charset="-127"/>
                    <a:ea typeface="SK Btv Bold" panose="000008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스마트기기</c:v>
                </c:pt>
                <c:pt idx="1">
                  <c:v>신문잡지</c:v>
                </c:pt>
                <c:pt idx="2">
                  <c:v>TV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56</c:v>
                </c:pt>
                <c:pt idx="1">
                  <c:v>1</c:v>
                </c:pt>
                <c:pt idx="2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C31-4928-B75E-389A4B75C47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959604187407611"/>
          <c:y val="0.67815593860552548"/>
          <c:w val="0.2357040858398447"/>
          <c:h val="0.23504471337907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rgbClr val="000433">
                    <a:alpha val="30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K Btv Light" panose="00000300000000000000" pitchFamily="2" charset="-127"/>
              <a:ea typeface="SK Btv Light" panose="000003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  <a:cs typeface="+mn-cs"/>
              </a:defRPr>
            </a:pPr>
            <a:r>
              <a:rPr lang="en-US" altLang="ko-KR" sz="1862" b="0" i="0" u="none" strike="noStrike" baseline="0" dirty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effectLst/>
                <a:latin typeface="SK Btv Medium" panose="00000600000000000000" pitchFamily="2" charset="-127"/>
                <a:ea typeface="SK Btv Medium" panose="00000600000000000000" pitchFamily="2" charset="-127"/>
              </a:rPr>
              <a:t>TV </a:t>
            </a:r>
            <a:r>
              <a:rPr lang="ko-KR" altLang="ko-KR" sz="1862" b="0" i="0" u="none" strike="noStrike" baseline="0" dirty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effectLst/>
                <a:latin typeface="SK Btv Medium" panose="00000600000000000000" pitchFamily="2" charset="-127"/>
                <a:ea typeface="SK Btv Medium" panose="00000600000000000000" pitchFamily="2" charset="-127"/>
              </a:rPr>
              <a:t>시청</a:t>
            </a:r>
            <a:r>
              <a:rPr lang="en-US" altLang="ko-KR" sz="1862" b="0" i="0" u="none" strike="noStrike" baseline="0" dirty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effectLst/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lang="ko-KR" altLang="ko-KR" sz="1862" b="0" i="0" u="none" strike="noStrike" baseline="0" dirty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effectLst/>
                <a:latin typeface="SK Btv Medium" panose="00000600000000000000" pitchFamily="2" charset="-127"/>
                <a:ea typeface="SK Btv Medium" panose="00000600000000000000" pitchFamily="2" charset="-127"/>
              </a:rPr>
              <a:t>시 스마트기기 활동</a:t>
            </a:r>
            <a:endParaRPr lang="en-US" altLang="ko-KR" dirty="0">
              <a:ln>
                <a:solidFill>
                  <a:srgbClr val="000433">
                    <a:alpha val="30000"/>
                  </a:srgbClr>
                </a:solidFill>
              </a:ln>
              <a:solidFill>
                <a:srgbClr val="000433"/>
              </a:solidFill>
              <a:latin typeface="SK Btv Medium" panose="00000600000000000000" pitchFamily="2" charset="-127"/>
              <a:ea typeface="SK Btv Medium" panose="00000600000000000000" pitchFamily="2" charset="-127"/>
            </a:endParaRPr>
          </a:p>
        </c:rich>
      </c:tx>
      <c:layout>
        <c:manualLayout>
          <c:xMode val="edge"/>
          <c:yMode val="edge"/>
          <c:x val="0.1982518102350839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>
                <a:solidFill>
                  <a:srgbClr val="000433">
                    <a:alpha val="30000"/>
                  </a:srgbClr>
                </a:solidFill>
              </a:ln>
              <a:solidFill>
                <a:srgbClr val="000433"/>
              </a:solidFill>
              <a:latin typeface="SK Btv Medium" panose="00000600000000000000" pitchFamily="2" charset="-127"/>
              <a:ea typeface="SK Btv Medium" panose="000006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8E0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DC9-485E-8929-B51D627130AB}"/>
              </c:ext>
            </c:extLst>
          </c:dPt>
          <c:dPt>
            <c:idx val="1"/>
            <c:invertIfNegative val="0"/>
            <c:bubble3D val="0"/>
            <c:spPr>
              <a:solidFill>
                <a:srgbClr val="FF8E0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C9-485E-8929-B51D627130AB}"/>
              </c:ext>
            </c:extLst>
          </c:dPt>
          <c:dPt>
            <c:idx val="2"/>
            <c:invertIfNegative val="0"/>
            <c:bubble3D val="0"/>
            <c:spPr>
              <a:solidFill>
                <a:srgbClr val="FF8E0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DC9-485E-8929-B51D627130AB}"/>
              </c:ext>
            </c:extLst>
          </c:dPt>
          <c:dPt>
            <c:idx val="3"/>
            <c:invertIfNegative val="0"/>
            <c:bubble3D val="0"/>
            <c:spPr>
              <a:solidFill>
                <a:srgbClr val="FF8E0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C9-485E-8929-B51D627130AB}"/>
              </c:ext>
            </c:extLst>
          </c:dPt>
          <c:dPt>
            <c:idx val="4"/>
            <c:invertIfNegative val="0"/>
            <c:bubble3D val="0"/>
            <c:spPr>
              <a:solidFill>
                <a:srgbClr val="E3183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DC9-485E-8929-B51D627130AB}"/>
              </c:ext>
            </c:extLst>
          </c:dPt>
          <c:dPt>
            <c:idx val="5"/>
            <c:invertIfNegative val="0"/>
            <c:bubble3D val="0"/>
            <c:spPr>
              <a:solidFill>
                <a:srgbClr val="E3183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DC9-485E-8929-B51D627130AB}"/>
              </c:ext>
            </c:extLst>
          </c:dPt>
          <c:dPt>
            <c:idx val="6"/>
            <c:invertIfNegative val="0"/>
            <c:bubble3D val="0"/>
            <c:spPr>
              <a:solidFill>
                <a:srgbClr val="E3183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C9-485E-8929-B51D627130AB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E3183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DC9-485E-8929-B51D627130AB}"/>
                </c:ext>
              </c:extLst>
            </c:dLbl>
            <c:dLbl>
              <c:idx val="5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B9C4DE9-849A-4724-BF94-5355D162F009}" type="VALUE">
                      <a:rPr lang="en-US" altLang="ko-KR">
                        <a:solidFill>
                          <a:srgbClr val="E31836"/>
                        </a:solidFill>
                      </a:rPr>
                      <a:pPr>
                        <a:defRPr sz="2000"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9DC9-485E-8929-B51D627130AB}"/>
                </c:ext>
              </c:extLst>
            </c:dLbl>
            <c:dLbl>
              <c:idx val="6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811F0E-B89D-47F3-A25A-12ED50D7C270}" type="VALUE">
                      <a:rPr lang="en-US" altLang="ko-KR">
                        <a:solidFill>
                          <a:srgbClr val="E31836"/>
                        </a:solidFill>
                      </a:rPr>
                      <a:pPr>
                        <a:defRPr sz="2000"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DC9-485E-8929-B51D627130A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기타</c:v>
                </c:pt>
                <c:pt idx="1">
                  <c:v>쇼핑</c:v>
                </c:pt>
                <c:pt idx="2">
                  <c:v>게임</c:v>
                </c:pt>
                <c:pt idx="3">
                  <c:v>동영상</c:v>
                </c:pt>
                <c:pt idx="4">
                  <c:v>SNS</c:v>
                </c:pt>
                <c:pt idx="5">
                  <c:v>포털검색</c:v>
                </c:pt>
                <c:pt idx="6">
                  <c:v>메신저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</c:v>
                </c:pt>
                <c:pt idx="1">
                  <c:v>12</c:v>
                </c:pt>
                <c:pt idx="2">
                  <c:v>14</c:v>
                </c:pt>
                <c:pt idx="3">
                  <c:v>21</c:v>
                </c:pt>
                <c:pt idx="4">
                  <c:v>47</c:v>
                </c:pt>
                <c:pt idx="5">
                  <c:v>63</c:v>
                </c:pt>
                <c:pt idx="6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C9-485E-8929-B51D62713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50"/>
        <c:axId val="355966800"/>
        <c:axId val="355965160"/>
      </c:barChart>
      <c:catAx>
        <c:axId val="355966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K Btv Light" panose="00000300000000000000" pitchFamily="2" charset="-127"/>
                <a:ea typeface="SK Btv Light" panose="00000300000000000000" pitchFamily="2" charset="-127"/>
                <a:cs typeface="+mn-cs"/>
              </a:defRPr>
            </a:pPr>
            <a:endParaRPr lang="ko-KR"/>
          </a:p>
        </c:txPr>
        <c:crossAx val="355965160"/>
        <c:crosses val="autoZero"/>
        <c:auto val="1"/>
        <c:lblAlgn val="ctr"/>
        <c:lblOffset val="100"/>
        <c:noMultiLvlLbl val="0"/>
      </c:catAx>
      <c:valAx>
        <c:axId val="355965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5966800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76661537997405"/>
          <c:y val="0.24464694613681942"/>
          <c:w val="0.56111261954324676"/>
          <c:h val="0.710114701820129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TV프로그램 관련 활동</c:v>
                </c:pt>
              </c:strCache>
            </c:strRef>
          </c:tx>
          <c:spPr>
            <a:solidFill>
              <a:srgbClr val="E31836"/>
            </a:solidFill>
          </c:spPr>
          <c:dPt>
            <c:idx val="0"/>
            <c:bubble3D val="0"/>
            <c:spPr>
              <a:solidFill>
                <a:srgbClr val="DCD3D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B6-4773-BCAE-B257259E9689}"/>
              </c:ext>
            </c:extLst>
          </c:dPt>
          <c:dPt>
            <c:idx val="1"/>
            <c:bubble3D val="0"/>
            <c:spPr>
              <a:solidFill>
                <a:srgbClr val="E3183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B6-4773-BCAE-B257259E9689}"/>
              </c:ext>
            </c:extLst>
          </c:dPt>
          <c:dLbls>
            <c:dLbl>
              <c:idx val="0"/>
              <c:layout>
                <c:manualLayout>
                  <c:x val="6.3856960408684551E-3"/>
                  <c:y val="4.040700994807932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13B6-4773-BCAE-B257259E9689}"/>
                </c:ext>
              </c:extLst>
            </c:dLbl>
            <c:dLbl>
              <c:idx val="1"/>
              <c:layout>
                <c:manualLayout>
                  <c:x val="-2.6218166856491511E-2"/>
                  <c:y val="-0.12357926419452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ln w="3175">
                        <a:solidFill>
                          <a:srgbClr val="DCD3DB">
                            <a:alpha val="30000"/>
                          </a:srgbClr>
                        </a:solidFill>
                      </a:ln>
                      <a:solidFill>
                        <a:srgbClr val="DCD3DB"/>
                      </a:solidFill>
                      <a:latin typeface="SK Btv Bold" panose="00000800000000000000" pitchFamily="2" charset="-127"/>
                      <a:ea typeface="SK Btv Bold" panose="00000800000000000000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13B6-4773-BCAE-B257259E96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ln w="3175">
                      <a:solidFill>
                        <a:srgbClr val="000433">
                          <a:alpha val="30000"/>
                        </a:srgbClr>
                      </a:solidFill>
                    </a:ln>
                    <a:solidFill>
                      <a:srgbClr val="000433"/>
                    </a:solidFill>
                    <a:latin typeface="SK Btv Bold" panose="00000800000000000000" pitchFamily="2" charset="-127"/>
                    <a:ea typeface="SK Btv Bold" panose="000008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그렇다</c:v>
                </c:pt>
                <c:pt idx="1">
                  <c:v>그렇다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32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3B6-4773-BCAE-B257259E968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959604187407611"/>
          <c:y val="0.67815593860552548"/>
          <c:w val="0.2357040858398447"/>
          <c:h val="0.23504471337907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rgbClr val="000433">
                    <a:alpha val="30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K Btv Light" panose="00000300000000000000" pitchFamily="2" charset="-127"/>
              <a:ea typeface="SK Btv Light" panose="000003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76661537997405"/>
          <c:y val="0.24464694613681942"/>
          <c:w val="0.56111261954324676"/>
          <c:h val="0.710114701820129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TV프로그램 관련 활동</c:v>
                </c:pt>
              </c:strCache>
            </c:strRef>
          </c:tx>
          <c:spPr>
            <a:solidFill>
              <a:srgbClr val="E31836"/>
            </a:solidFill>
          </c:spPr>
          <c:dPt>
            <c:idx val="0"/>
            <c:bubble3D val="0"/>
            <c:spPr>
              <a:solidFill>
                <a:srgbClr val="DCD3D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B6-4773-BCAE-B257259E9689}"/>
              </c:ext>
            </c:extLst>
          </c:dPt>
          <c:dPt>
            <c:idx val="1"/>
            <c:bubble3D val="0"/>
            <c:spPr>
              <a:solidFill>
                <a:srgbClr val="E3183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B6-4773-BCAE-B257259E9689}"/>
              </c:ext>
            </c:extLst>
          </c:dPt>
          <c:dLbls>
            <c:dLbl>
              <c:idx val="0"/>
              <c:layout>
                <c:manualLayout>
                  <c:x val="6.3856960408684551E-3"/>
                  <c:y val="4.040700994807932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13B6-4773-BCAE-B257259E9689}"/>
                </c:ext>
              </c:extLst>
            </c:dLbl>
            <c:dLbl>
              <c:idx val="1"/>
              <c:layout>
                <c:manualLayout>
                  <c:x val="-2.6218166856491511E-2"/>
                  <c:y val="-0.12357926419452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ln w="3175">
                        <a:solidFill>
                          <a:srgbClr val="DCD3DB">
                            <a:alpha val="30000"/>
                          </a:srgbClr>
                        </a:solidFill>
                      </a:ln>
                      <a:solidFill>
                        <a:srgbClr val="DCD3DB"/>
                      </a:solidFill>
                      <a:latin typeface="SK Btv Bold" panose="00000800000000000000" pitchFamily="2" charset="-127"/>
                      <a:ea typeface="SK Btv Bold" panose="00000800000000000000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13B6-4773-BCAE-B257259E96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ln w="3175">
                      <a:solidFill>
                        <a:srgbClr val="000433">
                          <a:alpha val="30000"/>
                        </a:srgbClr>
                      </a:solidFill>
                    </a:ln>
                    <a:solidFill>
                      <a:srgbClr val="000433"/>
                    </a:solidFill>
                    <a:latin typeface="SK Btv Bold" panose="00000800000000000000" pitchFamily="2" charset="-127"/>
                    <a:ea typeface="SK Btv Bold" panose="000008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그렇다</c:v>
                </c:pt>
                <c:pt idx="1">
                  <c:v>그렇다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32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3B6-4773-BCAE-B257259E968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959604187407611"/>
          <c:y val="0.67815593860552548"/>
          <c:w val="0.2357040858398447"/>
          <c:h val="0.23504471337907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rgbClr val="000433">
                    <a:alpha val="30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K Btv Light" panose="00000300000000000000" pitchFamily="2" charset="-127"/>
              <a:ea typeface="SK Btv Light" panose="000003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76661537997405"/>
          <c:y val="0.24464694613681942"/>
          <c:w val="0.56111261954324676"/>
          <c:h val="0.710114701820129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TV프로그램 관련 활동</c:v>
                </c:pt>
              </c:strCache>
            </c:strRef>
          </c:tx>
          <c:spPr>
            <a:solidFill>
              <a:srgbClr val="E31836"/>
            </a:solidFill>
          </c:spPr>
          <c:dPt>
            <c:idx val="0"/>
            <c:bubble3D val="0"/>
            <c:spPr>
              <a:solidFill>
                <a:srgbClr val="DCD3D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B6-4773-BCAE-B257259E9689}"/>
              </c:ext>
            </c:extLst>
          </c:dPt>
          <c:dPt>
            <c:idx val="1"/>
            <c:bubble3D val="0"/>
            <c:spPr>
              <a:solidFill>
                <a:srgbClr val="E3183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B6-4773-BCAE-B257259E9689}"/>
              </c:ext>
            </c:extLst>
          </c:dPt>
          <c:dLbls>
            <c:dLbl>
              <c:idx val="0"/>
              <c:layout>
                <c:manualLayout>
                  <c:x val="6.3856960408684551E-3"/>
                  <c:y val="4.040700994807932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13B6-4773-BCAE-B257259E9689}"/>
                </c:ext>
              </c:extLst>
            </c:dLbl>
            <c:dLbl>
              <c:idx val="1"/>
              <c:layout>
                <c:manualLayout>
                  <c:x val="-2.6218166856491511E-2"/>
                  <c:y val="-0.12357926419452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ln w="3175">
                        <a:solidFill>
                          <a:srgbClr val="DCD3DB">
                            <a:alpha val="30000"/>
                          </a:srgbClr>
                        </a:solidFill>
                      </a:ln>
                      <a:solidFill>
                        <a:srgbClr val="DCD3DB"/>
                      </a:solidFill>
                      <a:latin typeface="SK Btv Bold" panose="00000800000000000000" pitchFamily="2" charset="-127"/>
                      <a:ea typeface="SK Btv Bold" panose="00000800000000000000" pitchFamily="2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13B6-4773-BCAE-B257259E96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ln w="3175">
                      <a:solidFill>
                        <a:srgbClr val="000433">
                          <a:alpha val="30000"/>
                        </a:srgbClr>
                      </a:solidFill>
                    </a:ln>
                    <a:solidFill>
                      <a:srgbClr val="000433"/>
                    </a:solidFill>
                    <a:latin typeface="SK Btv Bold" panose="00000800000000000000" pitchFamily="2" charset="-127"/>
                    <a:ea typeface="SK Btv Bold" panose="000008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그렇다</c:v>
                </c:pt>
                <c:pt idx="1">
                  <c:v>그렇다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32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3B6-4773-BCAE-B257259E968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959604187407611"/>
          <c:y val="0.67815593860552548"/>
          <c:w val="0.2357040858398447"/>
          <c:h val="0.23504471337907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rgbClr val="000433">
                    <a:alpha val="30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SK Btv Light" panose="00000300000000000000" pitchFamily="2" charset="-127"/>
              <a:ea typeface="SK Btv Light" panose="000003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 고객</c:v>
                </c:pt>
              </c:strCache>
            </c:strRef>
          </c:tx>
          <c:spPr>
            <a:ln w="41275" cap="rnd">
              <a:solidFill>
                <a:srgbClr val="CF1E37"/>
              </a:solidFill>
              <a:round/>
              <a:headEnd type="oval"/>
              <a:tailEnd type="oval"/>
            </a:ln>
            <a:effectLst/>
          </c:spPr>
          <c:marker>
            <c:symbol val="none"/>
          </c:marker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ln>
                        <a:solidFill>
                          <a:srgbClr val="000433">
                            <a:alpha val="3000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K Btv Light" panose="00000300000000000000" pitchFamily="2" charset="-127"/>
                      <a:ea typeface="SK Btv Light" panose="00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5A1A-4290-B2D0-0CDD04744BD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ln>
                        <a:solidFill>
                          <a:srgbClr val="CF1E37">
                            <a:alpha val="30000"/>
                          </a:srgbClr>
                        </a:solidFill>
                      </a:ln>
                      <a:solidFill>
                        <a:srgbClr val="CF1E37"/>
                      </a:solidFill>
                      <a:latin typeface="SK Btv Light" panose="00000300000000000000" pitchFamily="2" charset="-127"/>
                      <a:ea typeface="SK Btv Light" panose="000003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A1A-4290-B2D0-0CDD04744B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도입 전</c:v>
                </c:pt>
                <c:pt idx="1">
                  <c:v>도입 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3.63</c:v>
                </c:pt>
                <c:pt idx="1">
                  <c:v>4.97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1A-4290-B2D0-0CDD04744BD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97957192"/>
        <c:axId val="297955552"/>
      </c:lineChart>
      <c:catAx>
        <c:axId val="297957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K Btv Light" panose="00000300000000000000" pitchFamily="2" charset="-127"/>
                <a:ea typeface="SK Btv Light" panose="00000300000000000000" pitchFamily="2" charset="-127"/>
                <a:cs typeface="+mn-cs"/>
              </a:defRPr>
            </a:pPr>
            <a:endParaRPr lang="ko-KR"/>
          </a:p>
        </c:txPr>
        <c:crossAx val="297955552"/>
        <c:crosses val="autoZero"/>
        <c:auto val="1"/>
        <c:lblAlgn val="ctr"/>
        <c:lblOffset val="100"/>
        <c:noMultiLvlLbl val="0"/>
      </c:catAx>
      <c:valAx>
        <c:axId val="297955552"/>
        <c:scaling>
          <c:orientation val="minMax"/>
          <c:max val="5.5"/>
          <c:min val="3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795719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0.80243</cdr:x>
      <cdr:y>0.14055</cdr:y>
    </cdr:from>
    <cdr:to>
      <cdr:x>0.92236</cdr:x>
      <cdr:y>0.32908</cdr:y>
    </cdr:to>
    <cdr:cxnSp macro="">
      <cdr:nvCxnSpPr>
        <cdr:cNvPr id="3" name="직선 화살표 연결선 2">
          <a:extLst xmlns:a="http://schemas.openxmlformats.org/drawingml/2006/main">
            <a:ext uri="{FF2B5EF4-FFF2-40B4-BE49-F238E27FC236}">
              <a16:creationId xmlns:a16="http://schemas.microsoft.com/office/drawing/2014/main" id="{8C96EFB2-774E-45AC-93EC-32D98CFBAC89}"/>
            </a:ext>
          </a:extLst>
        </cdr:cNvPr>
        <cdr:cNvCxnSpPr/>
      </cdr:nvCxnSpPr>
      <cdr:spPr bwMode="auto">
        <a:xfrm xmlns:a="http://schemas.openxmlformats.org/drawingml/2006/main" flipV="1">
          <a:off x="4411392" y="528000"/>
          <a:ext cx="659315" cy="708247"/>
        </a:xfrm>
        <a:prstGeom xmlns:a="http://schemas.openxmlformats.org/drawingml/2006/main" prst="straightConnector1">
          <a:avLst/>
        </a:prstGeom>
        <a:solidFill xmlns:a="http://schemas.openxmlformats.org/drawingml/2006/main">
          <a:schemeClr val="bg1"/>
        </a:solidFill>
        <a:ln xmlns:a="http://schemas.openxmlformats.org/drawingml/2006/main" w="19050" cap="flat" cmpd="sng" algn="ctr">
          <a:solidFill>
            <a:srgbClr val="000433"/>
          </a:solidFill>
          <a:prstDash val="solid"/>
          <a:round/>
          <a:headEnd type="none" w="med" len="med"/>
          <a:tailEnd type="triangle"/>
        </a:ln>
        <a:effectLst xmlns:a="http://schemas.openxmlformats.org/drawingml/2006/main"/>
      </cdr:spPr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fld id="{9FB5A73B-A257-4636-AED4-5195648BF062}" type="datetimeFigureOut">
              <a:rPr lang="ko-KR" altLang="en-US" smtClean="0"/>
              <a:pPr/>
              <a:t>2019-08-19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fld id="{AC2FCEAD-396B-400A-BDF2-59D188A41F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735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K Btv Bold" panose="00000800000000000000" pitchFamily="2" charset="-127"/>
        <a:ea typeface="SK Btv Bold" panose="000008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K Btv Bold" panose="00000800000000000000" pitchFamily="2" charset="-127"/>
        <a:ea typeface="SK Btv Bold" panose="000008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K Btv Bold" panose="00000800000000000000" pitchFamily="2" charset="-127"/>
        <a:ea typeface="SK Btv Bold" panose="000008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K Btv Bold" panose="00000800000000000000" pitchFamily="2" charset="-127"/>
        <a:ea typeface="SK Btv Bold" panose="000008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K Btv Bold" panose="00000800000000000000" pitchFamily="2" charset="-127"/>
        <a:ea typeface="SK Btv Bold" panose="000008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13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984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321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0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34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66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34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83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04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109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78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472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350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754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31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324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30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326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119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44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603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2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019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068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26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6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81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91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91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55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INSIGHT </a:t>
            </a:r>
            <a:r>
              <a:rPr lang="ko-KR" altLang="en-US" dirty="0"/>
              <a:t>사람들은 즐거움을 공유한다</a:t>
            </a:r>
            <a:endParaRPr lang="en-US" altLang="ko-KR" dirty="0"/>
          </a:p>
          <a:p>
            <a:r>
              <a:rPr lang="ko-KR" altLang="en-US" dirty="0"/>
              <a:t>콘텐츠 경험을 확대할 수 </a:t>
            </a:r>
            <a:r>
              <a:rPr lang="ko-KR" altLang="en-US" dirty="0" err="1"/>
              <a:t>있느</a:t>
            </a:r>
            <a:r>
              <a:rPr lang="ko-KR" altLang="en-US" dirty="0"/>
              <a:t> 소통</a:t>
            </a:r>
            <a:endParaRPr lang="en-US" altLang="ko-KR" dirty="0"/>
          </a:p>
          <a:p>
            <a:r>
              <a:rPr lang="ko-KR" altLang="en-US" dirty="0"/>
              <a:t>그 소통이 사람들에게 더욱 큰 즐거움을 줄 수 </a:t>
            </a:r>
            <a:r>
              <a:rPr lang="ko-KR" altLang="en-US" dirty="0" err="1"/>
              <a:t>있따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경험을  확대할 수 있는 그런 창구를 좋아해</a:t>
            </a:r>
            <a:r>
              <a:rPr lang="en-US" altLang="ko-KR" dirty="0"/>
              <a:t>. </a:t>
            </a:r>
            <a:r>
              <a:rPr lang="ko-KR" altLang="en-US" dirty="0"/>
              <a:t>그러니까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79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INSIGHT </a:t>
            </a:r>
            <a:r>
              <a:rPr lang="ko-KR" altLang="en-US" dirty="0"/>
              <a:t>사람들은 즐거움을 공유한다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우리는 소셜 네트워크를 구축해 사람들의 소통하려는 </a:t>
            </a:r>
            <a:endParaRPr lang="en-US" altLang="ko-KR" dirty="0"/>
          </a:p>
          <a:p>
            <a:r>
              <a:rPr lang="ko-KR" altLang="en-US" dirty="0" err="1"/>
              <a:t>게이미피케이션을</a:t>
            </a:r>
            <a:r>
              <a:rPr lang="ko-KR" altLang="en-US" dirty="0"/>
              <a:t> 활용해서 콘텐츠 시청 경험의 즐거움을 확장할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02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FCEAD-396B-400A-BDF2-59D188A41F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0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4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61"/>
            <a:ext cx="2553584" cy="3601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19539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3" descr="2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" y="0"/>
            <a:ext cx="12192000" cy="685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06730" y="617427"/>
            <a:ext cx="1274112" cy="3951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 flipH="1">
            <a:off x="1835033" y="2285502"/>
            <a:ext cx="5490146" cy="606397"/>
          </a:xfrm>
        </p:spPr>
        <p:txBody>
          <a:bodyPr wrap="square"/>
          <a:lstStyle>
            <a:lvl1pPr>
              <a:defRPr sz="34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8549422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59"/>
            <a:ext cx="2553584" cy="36017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8" y="909444"/>
            <a:ext cx="11517814" cy="5956552"/>
          </a:xfrm>
          <a:prstGeom prst="rect">
            <a:avLst/>
          </a:prstGeom>
        </p:spPr>
        <p:txBody>
          <a:bodyPr lIns="87216" tIns="43608" rIns="87216" bIns="43608"/>
          <a:lstStyle>
            <a:lvl1pPr marL="218040" marR="0" indent="-218040" algn="l" defTabSz="872163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928981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737" y="244429"/>
            <a:ext cx="2428550" cy="375564"/>
          </a:xfrm>
        </p:spPr>
        <p:txBody>
          <a:bodyPr/>
          <a:lstStyle>
            <a:lvl1pPr>
              <a:defRPr sz="19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8" y="909444"/>
            <a:ext cx="11517814" cy="5956552"/>
          </a:xfrm>
          <a:prstGeom prst="rect">
            <a:avLst/>
          </a:prstGeom>
        </p:spPr>
        <p:txBody>
          <a:bodyPr lIns="87216" tIns="43608" rIns="87216" bIns="43608"/>
          <a:lstStyle>
            <a:lvl1pPr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  <a:lvl4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4pPr>
            <a:lvl5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3150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59"/>
            <a:ext cx="2553584" cy="3601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9745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59"/>
            <a:ext cx="2553584" cy="3601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6112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761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3" descr="2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" y="0"/>
            <a:ext cx="12192000" cy="685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06730" y="617425"/>
            <a:ext cx="1274112" cy="3951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 flipH="1">
            <a:off x="1835033" y="2285500"/>
            <a:ext cx="5490146" cy="606405"/>
          </a:xfrm>
        </p:spPr>
        <p:txBody>
          <a:bodyPr wrap="square"/>
          <a:lstStyle>
            <a:lvl1pPr>
              <a:defRPr sz="34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  <p:pic>
        <p:nvPicPr>
          <p:cNvPr id="6" name="Picture 73" descr="2-1"/>
          <p:cNvPicPr>
            <a:picLocks noChangeAspect="1" noChangeArrowheads="1"/>
          </p:cNvPicPr>
          <p:nvPr userDrawn="1"/>
        </p:nvPicPr>
        <p:blipFill>
          <a:blip r:embed="rId2" cstate="print"/>
          <a:srcRect t="93934" r="29949"/>
          <a:stretch>
            <a:fillRect/>
          </a:stretch>
        </p:blipFill>
        <p:spPr bwMode="auto">
          <a:xfrm>
            <a:off x="9050709" y="6228731"/>
            <a:ext cx="2740708" cy="415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0036856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57"/>
            <a:ext cx="2553584" cy="36018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7" y="909442"/>
            <a:ext cx="11517814" cy="5956552"/>
          </a:xfrm>
          <a:prstGeom prst="rect">
            <a:avLst/>
          </a:prstGeom>
        </p:spPr>
        <p:txBody>
          <a:bodyPr lIns="87227" tIns="43614" rIns="87227" bIns="43614"/>
          <a:lstStyle>
            <a:lvl1pPr marL="218069" marR="0" indent="-218069" algn="l" defTabSz="872278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88482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737" y="244427"/>
            <a:ext cx="2428550" cy="375572"/>
          </a:xfrm>
        </p:spPr>
        <p:txBody>
          <a:bodyPr/>
          <a:lstStyle>
            <a:lvl1pPr>
              <a:defRPr sz="19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7" y="909442"/>
            <a:ext cx="11517814" cy="5956552"/>
          </a:xfrm>
          <a:prstGeom prst="rect">
            <a:avLst/>
          </a:prstGeom>
        </p:spPr>
        <p:txBody>
          <a:bodyPr lIns="87227" tIns="43614" rIns="87227" bIns="43614"/>
          <a:lstStyle>
            <a:lvl1pPr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  <a:lvl4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4pPr>
            <a:lvl5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9034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05907" marR="0" indent="-205907" algn="l" defTabSz="823627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860026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57"/>
            <a:ext cx="2553584" cy="3601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02291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57"/>
            <a:ext cx="2553584" cy="3601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807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3" descr="2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" y="0"/>
            <a:ext cx="12192000" cy="685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06730" y="617421"/>
            <a:ext cx="1274112" cy="3951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 flipH="1">
            <a:off x="1835033" y="2285496"/>
            <a:ext cx="5490146" cy="606427"/>
          </a:xfrm>
        </p:spPr>
        <p:txBody>
          <a:bodyPr wrap="square"/>
          <a:lstStyle>
            <a:lvl1pPr>
              <a:defRPr sz="34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9756959"/>
      </p:ext>
    </p:extLst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36"/>
            <a:ext cx="2553584" cy="360206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43" y="909438"/>
            <a:ext cx="11517814" cy="5956552"/>
          </a:xfrm>
          <a:prstGeom prst="rect">
            <a:avLst/>
          </a:prstGeom>
        </p:spPr>
        <p:txBody>
          <a:bodyPr lIns="87250" tIns="43625" rIns="87250" bIns="43625"/>
          <a:lstStyle>
            <a:lvl1pPr marL="218127" marR="0" indent="-218127" algn="l" defTabSz="872508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389291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737" y="244425"/>
            <a:ext cx="2428550" cy="375594"/>
          </a:xfrm>
        </p:spPr>
        <p:txBody>
          <a:bodyPr/>
          <a:lstStyle>
            <a:lvl1pPr>
              <a:defRPr sz="19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43" y="909438"/>
            <a:ext cx="11517814" cy="5956552"/>
          </a:xfrm>
          <a:prstGeom prst="rect">
            <a:avLst/>
          </a:prstGeom>
        </p:spPr>
        <p:txBody>
          <a:bodyPr lIns="87250" tIns="43625" rIns="87250" bIns="43625"/>
          <a:lstStyle>
            <a:lvl1pPr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  <a:lvl4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4pPr>
            <a:lvl5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78535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36"/>
            <a:ext cx="2553584" cy="36020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11716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36"/>
            <a:ext cx="2553584" cy="36020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94655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 descr="2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24"/>
            <a:ext cx="12192000" cy="685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06476" y="616708"/>
            <a:ext cx="1273514" cy="39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40664" y="2145011"/>
            <a:ext cx="8727374" cy="786495"/>
          </a:xfrm>
        </p:spPr>
        <p:txBody>
          <a:bodyPr/>
          <a:lstStyle>
            <a:lvl1pPr>
              <a:defRPr sz="38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40664" y="2998537"/>
            <a:ext cx="8727374" cy="540715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900" b="1" smtClean="0"/>
            </a:lvl1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62325603"/>
      </p:ext>
    </p:extLst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06016" marR="0" indent="-206016" algn="l" defTabSz="824061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016408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5pPr>
              <a:defRPr>
                <a:ea typeface="SK Btv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714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5pPr>
              <a:defRPr>
                <a:ea typeface="SK Btv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89881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1100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8895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2" y="230160"/>
            <a:ext cx="3312544" cy="37958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1485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3" descr="2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" y="0"/>
            <a:ext cx="12192000" cy="685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06730" y="617416"/>
            <a:ext cx="1274112" cy="3951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 flipH="1">
            <a:off x="1835033" y="2285491"/>
            <a:ext cx="5490146" cy="606451"/>
          </a:xfrm>
        </p:spPr>
        <p:txBody>
          <a:bodyPr wrap="square"/>
          <a:lstStyle>
            <a:lvl1pPr>
              <a:defRPr sz="34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  <p:pic>
        <p:nvPicPr>
          <p:cNvPr id="6" name="Picture 73" descr="2-1"/>
          <p:cNvPicPr>
            <a:picLocks noChangeAspect="1" noChangeArrowheads="1"/>
          </p:cNvPicPr>
          <p:nvPr userDrawn="1"/>
        </p:nvPicPr>
        <p:blipFill>
          <a:blip r:embed="rId2" cstate="print"/>
          <a:srcRect t="93934" r="29949"/>
          <a:stretch>
            <a:fillRect/>
          </a:stretch>
        </p:blipFill>
        <p:spPr bwMode="auto">
          <a:xfrm>
            <a:off x="9050704" y="6228722"/>
            <a:ext cx="2740708" cy="415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6184703"/>
      </p:ext>
    </p:extLst>
  </p:cSld>
  <p:clrMapOvr>
    <a:masterClrMapping/>
  </p:clrMapOvr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2" y="230136"/>
            <a:ext cx="2553584" cy="36023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42" y="909433"/>
            <a:ext cx="11517814" cy="5956552"/>
          </a:xfrm>
          <a:prstGeom prst="rect">
            <a:avLst/>
          </a:prstGeom>
        </p:spPr>
        <p:txBody>
          <a:bodyPr lIns="87279" tIns="43640" rIns="87279" bIns="43640"/>
          <a:lstStyle>
            <a:lvl1pPr marL="218199" marR="0" indent="-218199" algn="l" defTabSz="872795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0834270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737" y="244424"/>
            <a:ext cx="2428550" cy="375619"/>
          </a:xfrm>
        </p:spPr>
        <p:txBody>
          <a:bodyPr/>
          <a:lstStyle>
            <a:lvl1pPr>
              <a:defRPr sz="19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42" y="909433"/>
            <a:ext cx="11517814" cy="5956552"/>
          </a:xfrm>
          <a:prstGeom prst="rect">
            <a:avLst/>
          </a:prstGeom>
        </p:spPr>
        <p:txBody>
          <a:bodyPr lIns="87279" tIns="43640" rIns="87279" bIns="43640"/>
          <a:lstStyle>
            <a:lvl1pPr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  <a:lvl4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4pPr>
            <a:lvl5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2499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2" y="230136"/>
            <a:ext cx="2553584" cy="36023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808412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2" y="230136"/>
            <a:ext cx="2553584" cy="36023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09987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2" y="230137"/>
            <a:ext cx="2553584" cy="36023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049660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3" descr="2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" y="0"/>
            <a:ext cx="12192000" cy="685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06730" y="617417"/>
            <a:ext cx="1274112" cy="3951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 flipH="1">
            <a:off x="1835033" y="2285492"/>
            <a:ext cx="5490146" cy="606397"/>
          </a:xfrm>
        </p:spPr>
        <p:txBody>
          <a:bodyPr wrap="square"/>
          <a:lstStyle>
            <a:lvl1pPr>
              <a:defRPr sz="34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524927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164314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49"/>
            <a:ext cx="2553584" cy="36017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3" y="909444"/>
            <a:ext cx="11517814" cy="5956552"/>
          </a:xfrm>
          <a:prstGeom prst="rect">
            <a:avLst/>
          </a:prstGeom>
        </p:spPr>
        <p:txBody>
          <a:bodyPr lIns="87216" tIns="43608" rIns="87216" bIns="43608"/>
          <a:lstStyle>
            <a:lvl1pPr marL="218040" marR="0" indent="-218040" algn="l" defTabSz="872163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6153532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737" y="244429"/>
            <a:ext cx="2428550" cy="375564"/>
          </a:xfrm>
        </p:spPr>
        <p:txBody>
          <a:bodyPr/>
          <a:lstStyle>
            <a:lvl1pPr>
              <a:defRPr sz="19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3" y="909444"/>
            <a:ext cx="11517814" cy="5956552"/>
          </a:xfrm>
          <a:prstGeom prst="rect">
            <a:avLst/>
          </a:prstGeom>
        </p:spPr>
        <p:txBody>
          <a:bodyPr lIns="87216" tIns="43608" rIns="87216" bIns="43608"/>
          <a:lstStyle>
            <a:lvl1pPr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  <a:lvl4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4pPr>
            <a:lvl5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76917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49"/>
            <a:ext cx="2553584" cy="3601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906410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49"/>
            <a:ext cx="2553584" cy="3601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230963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2683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 descr="2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22"/>
            <a:ext cx="12192000" cy="685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06476" y="616706"/>
            <a:ext cx="1273514" cy="39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40664" y="2145009"/>
            <a:ext cx="8727374" cy="786495"/>
          </a:xfrm>
        </p:spPr>
        <p:txBody>
          <a:bodyPr/>
          <a:lstStyle>
            <a:lvl1pPr>
              <a:defRPr sz="38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40664" y="2998535"/>
            <a:ext cx="8727374" cy="540715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900" b="1" smtClean="0"/>
            </a:lvl1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88421253"/>
      </p:ext>
    </p:extLst>
  </p:cSld>
  <p:clrMapOvr>
    <a:masterClrMapping/>
  </p:clrMapOvr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05907" marR="0" indent="-205907" algn="l" defTabSz="823627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5388518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5pPr>
              <a:defRPr>
                <a:ea typeface="SK Btv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98502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61626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52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0706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3" descr="2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2192000" cy="685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06730" y="617421"/>
            <a:ext cx="1274112" cy="3951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 flipH="1">
            <a:off x="1835033" y="2285496"/>
            <a:ext cx="5490146" cy="606405"/>
          </a:xfrm>
        </p:spPr>
        <p:txBody>
          <a:bodyPr wrap="square"/>
          <a:lstStyle>
            <a:lvl1pPr>
              <a:defRPr sz="34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  <p:pic>
        <p:nvPicPr>
          <p:cNvPr id="6" name="Picture 73" descr="2-1"/>
          <p:cNvPicPr>
            <a:picLocks noChangeAspect="1" noChangeArrowheads="1"/>
          </p:cNvPicPr>
          <p:nvPr userDrawn="1"/>
        </p:nvPicPr>
        <p:blipFill>
          <a:blip r:embed="rId2" cstate="print"/>
          <a:srcRect t="93934" r="29949"/>
          <a:stretch>
            <a:fillRect/>
          </a:stretch>
        </p:blipFill>
        <p:spPr bwMode="auto">
          <a:xfrm>
            <a:off x="9050704" y="6228727"/>
            <a:ext cx="2740708" cy="415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4412585"/>
      </p:ext>
    </p:extLst>
  </p:cSld>
  <p:clrMapOvr>
    <a:masterClrMapping/>
  </p:clrMapOvr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0" y="230153"/>
            <a:ext cx="2553584" cy="36018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7" y="909438"/>
            <a:ext cx="11517814" cy="5956552"/>
          </a:xfrm>
          <a:prstGeom prst="rect">
            <a:avLst/>
          </a:prstGeom>
        </p:spPr>
        <p:txBody>
          <a:bodyPr lIns="87227" tIns="43614" rIns="87227" bIns="43614"/>
          <a:lstStyle>
            <a:lvl1pPr marL="218069" marR="0" indent="-218069" algn="l" defTabSz="872278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8944377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737" y="244423"/>
            <a:ext cx="2428550" cy="375572"/>
          </a:xfrm>
        </p:spPr>
        <p:txBody>
          <a:bodyPr/>
          <a:lstStyle>
            <a:lvl1pPr>
              <a:defRPr sz="19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7" y="909438"/>
            <a:ext cx="11517814" cy="5956552"/>
          </a:xfrm>
          <a:prstGeom prst="rect">
            <a:avLst/>
          </a:prstGeom>
        </p:spPr>
        <p:txBody>
          <a:bodyPr lIns="87227" tIns="43614" rIns="87227" bIns="43614"/>
          <a:lstStyle>
            <a:lvl1pPr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  <a:lvl4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4pPr>
            <a:lvl5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58208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0" y="230153"/>
            <a:ext cx="2553584" cy="3601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104134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0" y="230153"/>
            <a:ext cx="2553584" cy="3601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76484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3" descr="2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" y="0"/>
            <a:ext cx="12192000" cy="685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06730" y="617429"/>
            <a:ext cx="1274112" cy="3951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 flipH="1">
            <a:off x="1835033" y="2285485"/>
            <a:ext cx="5490146" cy="606384"/>
          </a:xfrm>
        </p:spPr>
        <p:txBody>
          <a:bodyPr wrap="square"/>
          <a:lstStyle>
            <a:lvl1pPr>
              <a:defRPr sz="34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0285547"/>
      </p:ext>
    </p:extLst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61"/>
            <a:ext cx="2553584" cy="3601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8" y="909446"/>
            <a:ext cx="11517814" cy="5956552"/>
          </a:xfrm>
          <a:prstGeom prst="rect">
            <a:avLst/>
          </a:prstGeom>
        </p:spPr>
        <p:txBody>
          <a:bodyPr lIns="87204" tIns="43603" rIns="87204" bIns="43603"/>
          <a:lstStyle>
            <a:lvl1pPr marL="218012" marR="0" indent="-218012" algn="l" defTabSz="872048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1313145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737" y="244431"/>
            <a:ext cx="2428550" cy="375552"/>
          </a:xfrm>
        </p:spPr>
        <p:txBody>
          <a:bodyPr/>
          <a:lstStyle>
            <a:lvl1pPr>
              <a:defRPr sz="19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8" y="909446"/>
            <a:ext cx="11517814" cy="5956552"/>
          </a:xfrm>
          <a:prstGeom prst="rect">
            <a:avLst/>
          </a:prstGeom>
        </p:spPr>
        <p:txBody>
          <a:bodyPr lIns="87204" tIns="43603" rIns="87204" bIns="43603"/>
          <a:lstStyle>
            <a:lvl1pPr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  <a:lvl4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4pPr>
            <a:lvl5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06940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61"/>
            <a:ext cx="2553584" cy="3601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271346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61"/>
            <a:ext cx="2553584" cy="3601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192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3" descr="2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" y="0"/>
            <a:ext cx="12192000" cy="685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906730" y="617429"/>
            <a:ext cx="1274112" cy="3951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 flipH="1">
            <a:off x="1835033" y="2285485"/>
            <a:ext cx="5490146" cy="606384"/>
          </a:xfrm>
        </p:spPr>
        <p:txBody>
          <a:bodyPr wrap="square"/>
          <a:lstStyle>
            <a:lvl1pPr>
              <a:defRPr sz="34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4036074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61"/>
            <a:ext cx="2553584" cy="3601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8" y="909446"/>
            <a:ext cx="11517814" cy="5956552"/>
          </a:xfrm>
          <a:prstGeom prst="rect">
            <a:avLst/>
          </a:prstGeom>
        </p:spPr>
        <p:txBody>
          <a:bodyPr lIns="87204" tIns="43603" rIns="87204" bIns="43603"/>
          <a:lstStyle>
            <a:lvl1pPr marL="218012" marR="0" indent="-218012" algn="l" defTabSz="872048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buNone/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09509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737" y="244431"/>
            <a:ext cx="2428550" cy="375552"/>
          </a:xfrm>
        </p:spPr>
        <p:txBody>
          <a:bodyPr/>
          <a:lstStyle>
            <a:lvl1pPr>
              <a:defRPr sz="1900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758" y="909446"/>
            <a:ext cx="11517814" cy="5956552"/>
          </a:xfrm>
          <a:prstGeom prst="rect">
            <a:avLst/>
          </a:prstGeom>
        </p:spPr>
        <p:txBody>
          <a:bodyPr lIns="87204" tIns="43603" rIns="87204" bIns="43603"/>
          <a:lstStyle>
            <a:lvl1pPr>
              <a:defRPr b="1">
                <a:latin typeface="SK Btv Bold" panose="00000800000000000000" pitchFamily="2" charset="-127"/>
                <a:ea typeface="SK Btv Bold" panose="00000800000000000000" pitchFamily="2" charset="-127"/>
              </a:defRPr>
            </a:lvl1pPr>
            <a:lvl2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2pPr>
            <a:lvl3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3pPr>
            <a:lvl4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4pPr>
            <a:lvl5pPr>
              <a:defRPr>
                <a:latin typeface="SK Btv Bold" panose="00000800000000000000" pitchFamily="2" charset="-127"/>
                <a:ea typeface="SK Btv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571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525" y="230161"/>
            <a:ext cx="2553584" cy="3601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899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7306" y="229395"/>
            <a:ext cx="10925900" cy="33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365" tIns="41183" rIns="82365" bIns="411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Header Ling (Korean-</a:t>
            </a:r>
            <a:r>
              <a:rPr lang="ko-KR" altLang="en-US" dirty="0" err="1"/>
              <a:t>맑은고딕</a:t>
            </a:r>
            <a:r>
              <a:rPr lang="en-US" altLang="ko-KR" dirty="0"/>
              <a:t>, English-Arial font17)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306" y="853527"/>
            <a:ext cx="10925900" cy="540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365" tIns="41183" rIns="82365" bIns="411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넷째수준</a:t>
            </a: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11330035" y="6625657"/>
            <a:ext cx="895354" cy="210263"/>
          </a:xfrm>
          <a:prstGeom prst="rect">
            <a:avLst/>
          </a:prstGeom>
          <a:noFill/>
          <a:ln>
            <a:noFill/>
          </a:ln>
        </p:spPr>
        <p:txBody>
          <a:bodyPr lIns="82365" tIns="41183" rIns="82365" bIns="41183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9pPr>
          </a:lstStyle>
          <a:p>
            <a:pPr algn="r" eaLnBrk="1" hangingPunct="1">
              <a:defRPr/>
            </a:pPr>
            <a:fld id="{59892E58-FACA-4AAE-9A4A-03763EB36C2B}" type="slidenum">
              <a:rPr lang="ko-KR" altLang="en-US" sz="800" b="1" smtClean="0">
                <a:latin typeface="SK Btv Bold" panose="00000800000000000000" pitchFamily="2" charset="-127"/>
                <a:ea typeface="SK Btv Bold" panose="00000800000000000000" pitchFamily="2" charset="-127"/>
              </a:rPr>
              <a:pPr algn="r" eaLnBrk="1" hangingPunct="1">
                <a:defRPr/>
              </a:pPr>
              <a:t>‹#›</a:t>
            </a:fld>
            <a:endParaRPr lang="en-US" altLang="ko-KR" sz="800" b="1" dirty="0">
              <a:latin typeface="SK Btv Bold" panose="00000800000000000000" pitchFamily="2" charset="-127"/>
              <a:ea typeface="SK Btv Bold" panose="00000800000000000000" pitchFamily="2" charset="-127"/>
            </a:endParaRPr>
          </a:p>
        </p:txBody>
      </p:sp>
      <p:cxnSp>
        <p:nvCxnSpPr>
          <p:cNvPr id="2" name="직선 연결선 2"/>
          <p:cNvCxnSpPr>
            <a:cxnSpLocks noChangeShapeType="1"/>
          </p:cNvCxnSpPr>
          <p:nvPr/>
        </p:nvCxnSpPr>
        <p:spPr bwMode="auto">
          <a:xfrm>
            <a:off x="420831" y="615195"/>
            <a:ext cx="11355967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1500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85794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SK Btv Bold" panose="00000800000000000000" pitchFamily="2" charset="-127"/>
          <a:cs typeface="+mj-cs"/>
        </a:defRPr>
      </a:lvl1pPr>
      <a:lvl2pPr algn="l" defTabSz="85794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2pPr>
      <a:lvl3pPr algn="l" defTabSz="85794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3pPr>
      <a:lvl4pPr algn="l" defTabSz="85794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4pPr>
      <a:lvl5pPr algn="l" defTabSz="85794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5pPr>
      <a:lvl6pPr marL="411815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23627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235438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647254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8730" indent="-168730" algn="l" defTabSz="857945" rtl="0" eaLnBrk="1" fontAlgn="base" latinLnBrk="1" hangingPunct="1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  <a:cs typeface="+mn-cs"/>
        </a:defRPr>
      </a:lvl1pPr>
      <a:lvl2pPr marL="416104" indent="-80075" algn="l" defTabSz="857945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</a:defRPr>
      </a:lvl2pPr>
      <a:lvl3pPr marL="760711" indent="-88655" algn="l" defTabSz="857945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</a:defRPr>
      </a:lvl3pPr>
      <a:lvl4pPr marL="1176814" indent="-168730" algn="l" defTabSz="857945" rtl="0" eaLnBrk="1" fontAlgn="base" latinLnBrk="1" hangingPunct="1">
        <a:spcBef>
          <a:spcPct val="20000"/>
        </a:spcBef>
        <a:spcAft>
          <a:spcPct val="0"/>
        </a:spcAft>
        <a:buFont typeface="Optima" pitchFamily="2" charset="2"/>
        <a:buChar char="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</a:defRPr>
      </a:lvl4pPr>
      <a:lvl5pPr marL="1930375" indent="-214488" algn="l" defTabSz="857945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5pPr>
      <a:lvl6pPr marL="2264974" indent="-20590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676787" indent="-20590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088600" indent="-20590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500406" indent="-20590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815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3627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5438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7254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9066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0880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2703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4505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" y="0"/>
            <a:ext cx="12192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7516" y="230153"/>
            <a:ext cx="5804474" cy="36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41190" rIns="0" bIns="4119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Header Ling (Korean-</a:t>
            </a:r>
            <a:r>
              <a:rPr lang="ko-KR" altLang="en-US" dirty="0" err="1"/>
              <a:t>맑은고딕</a:t>
            </a:r>
            <a:r>
              <a:rPr lang="en-US" altLang="ko-KR" dirty="0"/>
              <a:t>, English-Arial font17)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236423" y="6596123"/>
            <a:ext cx="895006" cy="36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380" tIns="41190" rIns="82380" bIns="41190">
            <a:spAutoFit/>
          </a:bodyPr>
          <a:lstStyle/>
          <a:p>
            <a:pPr algn="r" defTabSz="823817"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- </a:t>
            </a:r>
            <a:fld id="{1F8B0F3B-31B9-4391-9890-9D409AAAD477}" type="slidenum">
              <a:rPr lang="en-US" altLang="ko-KR" sz="1800" b="1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pPr algn="r" defTabSz="823817">
                <a:defRPr/>
              </a:pPr>
              <a:t>‹#›</a:t>
            </a:fld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52612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</p:sldLayoutIdLst>
  <p:hf hdr="0" ftr="0"/>
  <p:txStyles>
    <p:titleStyle>
      <a:lvl1pPr algn="l" defTabSz="858649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SK Btv Bold" panose="00000800000000000000" pitchFamily="2" charset="-127"/>
          <a:ea typeface="SK Btv Bold" panose="00000800000000000000" pitchFamily="2" charset="-127"/>
          <a:cs typeface="+mj-cs"/>
        </a:defRPr>
      </a:lvl1pPr>
      <a:lvl2pPr algn="l" defTabSz="858649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858649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858649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858649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436139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72278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08417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744556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8095" indent="-168095" algn="l" defTabSz="858649" rtl="0" eaLnBrk="1" fontAlgn="base" latinLnBrk="1" hangingPunct="1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0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16453" indent="-80263" algn="l" defTabSz="858649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맑은 고딕" pitchFamily="50" charset="-127"/>
          <a:ea typeface="+mn-ea"/>
        </a:defRPr>
      </a:lvl2pPr>
      <a:lvl3pPr marL="760215" indent="-87833" algn="l" defTabSz="858649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맑은 고딕" pitchFamily="50" charset="-127"/>
          <a:ea typeface="+mn-ea"/>
        </a:defRPr>
      </a:lvl3pPr>
      <a:lvl4pPr marL="1176667" indent="-168095" algn="l" defTabSz="858649" rtl="0" eaLnBrk="1" fontAlgn="base" latinLnBrk="1" hangingPunct="1">
        <a:spcBef>
          <a:spcPct val="20000"/>
        </a:spcBef>
        <a:spcAft>
          <a:spcPct val="0"/>
        </a:spcAft>
        <a:buFont typeface="Optima" pitchFamily="2" charset="2"/>
        <a:buChar char=""/>
        <a:defRPr kumimoji="1" sz="1000">
          <a:solidFill>
            <a:schemeClr val="tx1"/>
          </a:solidFill>
          <a:latin typeface="맑은 고딕" pitchFamily="50" charset="-127"/>
          <a:ea typeface="+mn-ea"/>
        </a:defRPr>
      </a:lvl4pPr>
      <a:lvl5pPr marL="1930824" indent="-215042" algn="l" defTabSz="858649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398764" indent="-21806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834903" indent="-21806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271044" indent="-21806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707182" indent="-21806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139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278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417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4556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0696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6835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2973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9110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" y="0"/>
            <a:ext cx="12192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7516" y="230161"/>
            <a:ext cx="5804474" cy="36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41180" rIns="0" bIns="4118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Header Ling (Korean-</a:t>
            </a:r>
            <a:r>
              <a:rPr lang="ko-KR" altLang="en-US" dirty="0" err="1"/>
              <a:t>맑은고딕</a:t>
            </a:r>
            <a:r>
              <a:rPr lang="en-US" altLang="ko-KR" dirty="0"/>
              <a:t>, English-Arial font17)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236428" y="6596123"/>
            <a:ext cx="895006" cy="36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359" tIns="41180" rIns="82359" bIns="41180">
            <a:spAutoFit/>
          </a:bodyPr>
          <a:lstStyle/>
          <a:p>
            <a:pPr algn="r" defTabSz="823601"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- </a:t>
            </a:r>
            <a:fld id="{1F8B0F3B-31B9-4391-9890-9D409AAAD477}" type="slidenum">
              <a:rPr lang="en-US" altLang="ko-KR" sz="1800" b="1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pPr algn="r" defTabSz="823601">
                <a:defRPr/>
              </a:pPr>
              <a:t>‹#›</a:t>
            </a:fld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5609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</p:sldLayoutIdLst>
  <p:hf hdr="0" ftr="0"/>
  <p:txStyles>
    <p:titleStyle>
      <a:lvl1pPr algn="l" defTabSz="858423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SK Btv Bold" panose="00000800000000000000" pitchFamily="2" charset="-127"/>
          <a:ea typeface="SK Btv Bold" panose="00000800000000000000" pitchFamily="2" charset="-127"/>
          <a:cs typeface="+mj-cs"/>
        </a:defRPr>
      </a:lvl1pPr>
      <a:lvl2pPr algn="l" defTabSz="858423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858423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858423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858423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436023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72048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08072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744096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8051" indent="-168051" algn="l" defTabSz="858423" rtl="0" eaLnBrk="1" fontAlgn="base" latinLnBrk="1" hangingPunct="1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0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16343" indent="-80242" algn="l" defTabSz="858423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맑은 고딕" pitchFamily="50" charset="-127"/>
          <a:ea typeface="+mn-ea"/>
        </a:defRPr>
      </a:lvl2pPr>
      <a:lvl3pPr marL="760015" indent="-87810" algn="l" defTabSz="858423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맑은 고딕" pitchFamily="50" charset="-127"/>
          <a:ea typeface="+mn-ea"/>
        </a:defRPr>
      </a:lvl3pPr>
      <a:lvl4pPr marL="1176357" indent="-168051" algn="l" defTabSz="858423" rtl="0" eaLnBrk="1" fontAlgn="base" latinLnBrk="1" hangingPunct="1">
        <a:spcBef>
          <a:spcPct val="20000"/>
        </a:spcBef>
        <a:spcAft>
          <a:spcPct val="0"/>
        </a:spcAft>
        <a:buFont typeface="Optima" pitchFamily="2" charset="2"/>
        <a:buChar char=""/>
        <a:defRPr kumimoji="1" sz="1000">
          <a:solidFill>
            <a:schemeClr val="tx1"/>
          </a:solidFill>
          <a:latin typeface="맑은 고딕" pitchFamily="50" charset="-127"/>
          <a:ea typeface="+mn-ea"/>
        </a:defRPr>
      </a:lvl4pPr>
      <a:lvl5pPr marL="1930316" indent="-214986" algn="l" defTabSz="858423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398134" indent="-218012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834157" indent="-218012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270183" indent="-218012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706206" indent="-218012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023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048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072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4096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0121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6146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2170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8194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" y="0"/>
            <a:ext cx="12192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7516" y="230161"/>
            <a:ext cx="5804474" cy="36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41180" rIns="0" bIns="4118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Header Ling (Korean-</a:t>
            </a:r>
            <a:r>
              <a:rPr lang="ko-KR" altLang="en-US" dirty="0" err="1"/>
              <a:t>맑은고딕</a:t>
            </a:r>
            <a:r>
              <a:rPr lang="en-US" altLang="ko-KR" dirty="0"/>
              <a:t>, English-Arial font17)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236428" y="6596123"/>
            <a:ext cx="895006" cy="36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359" tIns="41180" rIns="82359" bIns="41180">
            <a:spAutoFit/>
          </a:bodyPr>
          <a:lstStyle/>
          <a:p>
            <a:pPr algn="r" defTabSz="823601"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- </a:t>
            </a:r>
            <a:fld id="{1F8B0F3B-31B9-4391-9890-9D409AAAD477}" type="slidenum">
              <a:rPr lang="en-US" altLang="ko-KR" sz="1800" b="1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pPr algn="r" defTabSz="823601">
                <a:defRPr/>
              </a:pPr>
              <a:t>‹#›</a:t>
            </a:fld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7616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hf hdr="0" ftr="0"/>
  <p:txStyles>
    <p:titleStyle>
      <a:lvl1pPr algn="l" defTabSz="858423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SK Btv Bold" panose="00000800000000000000" pitchFamily="2" charset="-127"/>
          <a:ea typeface="SK Btv Bold" panose="00000800000000000000" pitchFamily="2" charset="-127"/>
          <a:cs typeface="+mj-cs"/>
        </a:defRPr>
      </a:lvl1pPr>
      <a:lvl2pPr algn="l" defTabSz="858423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858423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858423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858423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436023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72048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08072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744096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8051" indent="-168051" algn="l" defTabSz="858423" rtl="0" eaLnBrk="1" fontAlgn="base" latinLnBrk="1" hangingPunct="1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0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16343" indent="-80242" algn="l" defTabSz="858423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맑은 고딕" pitchFamily="50" charset="-127"/>
          <a:ea typeface="+mn-ea"/>
        </a:defRPr>
      </a:lvl2pPr>
      <a:lvl3pPr marL="760015" indent="-87810" algn="l" defTabSz="858423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맑은 고딕" pitchFamily="50" charset="-127"/>
          <a:ea typeface="+mn-ea"/>
        </a:defRPr>
      </a:lvl3pPr>
      <a:lvl4pPr marL="1176357" indent="-168051" algn="l" defTabSz="858423" rtl="0" eaLnBrk="1" fontAlgn="base" latinLnBrk="1" hangingPunct="1">
        <a:spcBef>
          <a:spcPct val="20000"/>
        </a:spcBef>
        <a:spcAft>
          <a:spcPct val="0"/>
        </a:spcAft>
        <a:buFont typeface="Optima" pitchFamily="2" charset="2"/>
        <a:buChar char=""/>
        <a:defRPr kumimoji="1" sz="1000">
          <a:solidFill>
            <a:schemeClr val="tx1"/>
          </a:solidFill>
          <a:latin typeface="맑은 고딕" pitchFamily="50" charset="-127"/>
          <a:ea typeface="+mn-ea"/>
        </a:defRPr>
      </a:lvl4pPr>
      <a:lvl5pPr marL="1930316" indent="-214986" algn="l" defTabSz="858423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398134" indent="-218012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834157" indent="-218012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270183" indent="-218012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706206" indent="-218012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023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048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072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4096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0121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6146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2170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8194" algn="l" defTabSz="87204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" y="0"/>
            <a:ext cx="12192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7516" y="230159"/>
            <a:ext cx="5804474" cy="36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41186" rIns="0" bIns="4118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Header Ling (Korean-</a:t>
            </a:r>
            <a:r>
              <a:rPr lang="ko-KR" altLang="en-US" dirty="0" err="1"/>
              <a:t>맑은고딕</a:t>
            </a:r>
            <a:r>
              <a:rPr lang="en-US" altLang="ko-KR" dirty="0"/>
              <a:t>, English-Arial font17)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236428" y="6596123"/>
            <a:ext cx="895006" cy="36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369" tIns="41186" rIns="82369" bIns="41186">
            <a:spAutoFit/>
          </a:bodyPr>
          <a:lstStyle/>
          <a:p>
            <a:pPr algn="r" defTabSz="823709"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- </a:t>
            </a:r>
            <a:fld id="{1F8B0F3B-31B9-4391-9890-9D409AAAD477}" type="slidenum">
              <a:rPr lang="en-US" altLang="ko-KR" sz="1800" b="1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pPr algn="r" defTabSz="823709">
                <a:defRPr/>
              </a:pPr>
              <a:t>‹#›</a:t>
            </a:fld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40872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/>
  <p:txStyles>
    <p:titleStyle>
      <a:lvl1pPr algn="l" defTabSz="85853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SK Btv Bold" panose="00000800000000000000" pitchFamily="2" charset="-127"/>
          <a:ea typeface="SK Btv Bold" panose="00000800000000000000" pitchFamily="2" charset="-127"/>
          <a:cs typeface="+mj-cs"/>
        </a:defRPr>
      </a:lvl1pPr>
      <a:lvl2pPr algn="l" defTabSz="85853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85853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85853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85853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436081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72163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08245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744326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8073" indent="-168073" algn="l" defTabSz="858536" rtl="0" eaLnBrk="1" fontAlgn="base" latinLnBrk="1" hangingPunct="1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0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16398" indent="-80252" algn="l" defTabSz="858536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맑은 고딕" pitchFamily="50" charset="-127"/>
          <a:ea typeface="+mn-ea"/>
        </a:defRPr>
      </a:lvl2pPr>
      <a:lvl3pPr marL="760115" indent="-87822" algn="l" defTabSz="858536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맑은 고딕" pitchFamily="50" charset="-127"/>
          <a:ea typeface="+mn-ea"/>
        </a:defRPr>
      </a:lvl3pPr>
      <a:lvl4pPr marL="1176512" indent="-168073" algn="l" defTabSz="858536" rtl="0" eaLnBrk="1" fontAlgn="base" latinLnBrk="1" hangingPunct="1">
        <a:spcBef>
          <a:spcPct val="20000"/>
        </a:spcBef>
        <a:spcAft>
          <a:spcPct val="0"/>
        </a:spcAft>
        <a:buFont typeface="Optima" pitchFamily="2" charset="2"/>
        <a:buChar char=""/>
        <a:defRPr kumimoji="1" sz="1000">
          <a:solidFill>
            <a:schemeClr val="tx1"/>
          </a:solidFill>
          <a:latin typeface="맑은 고딕" pitchFamily="50" charset="-127"/>
          <a:ea typeface="+mn-ea"/>
        </a:defRPr>
      </a:lvl4pPr>
      <a:lvl5pPr marL="1930570" indent="-215014" algn="l" defTabSz="858536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398449" indent="-21804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834529" indent="-21804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270613" indent="-21804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706694" indent="-21804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081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163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245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4326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0408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6490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2572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8652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" y="0"/>
            <a:ext cx="12192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7516" y="230157"/>
            <a:ext cx="5804474" cy="36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41190" rIns="0" bIns="4119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Header Ling (Korean-</a:t>
            </a:r>
            <a:r>
              <a:rPr lang="ko-KR" altLang="en-US" dirty="0" err="1"/>
              <a:t>맑은고딕</a:t>
            </a:r>
            <a:r>
              <a:rPr lang="en-US" altLang="ko-KR" dirty="0"/>
              <a:t>, English-Arial font17)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236428" y="6596123"/>
            <a:ext cx="895006" cy="36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380" tIns="41190" rIns="82380" bIns="41190">
            <a:spAutoFit/>
          </a:bodyPr>
          <a:lstStyle/>
          <a:p>
            <a:pPr algn="r" defTabSz="823817"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- </a:t>
            </a:r>
            <a:fld id="{1F8B0F3B-31B9-4391-9890-9D409AAAD477}" type="slidenum">
              <a:rPr lang="en-US" altLang="ko-KR" sz="1800" b="1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pPr algn="r" defTabSz="823817">
                <a:defRPr/>
              </a:pPr>
              <a:t>‹#›</a:t>
            </a:fld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826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/>
  <p:txStyles>
    <p:titleStyle>
      <a:lvl1pPr algn="l" defTabSz="858649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SK Btv Bold" panose="00000800000000000000" pitchFamily="2" charset="-127"/>
          <a:ea typeface="SK Btv Bold" panose="00000800000000000000" pitchFamily="2" charset="-127"/>
          <a:cs typeface="+mj-cs"/>
        </a:defRPr>
      </a:lvl1pPr>
      <a:lvl2pPr algn="l" defTabSz="858649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858649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858649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858649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436139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72278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08417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744556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8095" indent="-168095" algn="l" defTabSz="858649" rtl="0" eaLnBrk="1" fontAlgn="base" latinLnBrk="1" hangingPunct="1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0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16453" indent="-80263" algn="l" defTabSz="858649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맑은 고딕" pitchFamily="50" charset="-127"/>
          <a:ea typeface="+mn-ea"/>
        </a:defRPr>
      </a:lvl2pPr>
      <a:lvl3pPr marL="760215" indent="-87833" algn="l" defTabSz="858649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맑은 고딕" pitchFamily="50" charset="-127"/>
          <a:ea typeface="+mn-ea"/>
        </a:defRPr>
      </a:lvl3pPr>
      <a:lvl4pPr marL="1176667" indent="-168095" algn="l" defTabSz="858649" rtl="0" eaLnBrk="1" fontAlgn="base" latinLnBrk="1" hangingPunct="1">
        <a:spcBef>
          <a:spcPct val="20000"/>
        </a:spcBef>
        <a:spcAft>
          <a:spcPct val="0"/>
        </a:spcAft>
        <a:buFont typeface="Optima" pitchFamily="2" charset="2"/>
        <a:buChar char=""/>
        <a:defRPr kumimoji="1" sz="1000">
          <a:solidFill>
            <a:schemeClr val="tx1"/>
          </a:solidFill>
          <a:latin typeface="맑은 고딕" pitchFamily="50" charset="-127"/>
          <a:ea typeface="+mn-ea"/>
        </a:defRPr>
      </a:lvl4pPr>
      <a:lvl5pPr marL="1930824" indent="-215042" algn="l" defTabSz="858649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398764" indent="-21806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834903" indent="-21806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271044" indent="-21806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707182" indent="-21806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139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278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417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4556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0696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6835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2973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9110" algn="l" defTabSz="87227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" y="0"/>
            <a:ext cx="12192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7516" y="230136"/>
            <a:ext cx="5804474" cy="360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41201" rIns="0" bIns="41201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Header Ling (Korean-</a:t>
            </a:r>
            <a:r>
              <a:rPr lang="ko-KR" altLang="en-US" dirty="0" err="1"/>
              <a:t>맑은고딕</a:t>
            </a:r>
            <a:r>
              <a:rPr lang="en-US" altLang="ko-KR" dirty="0"/>
              <a:t>, English-Arial font17)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236428" y="6596124"/>
            <a:ext cx="895006" cy="360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401" tIns="41201" rIns="82401" bIns="41201">
            <a:spAutoFit/>
          </a:bodyPr>
          <a:lstStyle/>
          <a:p>
            <a:pPr algn="r" defTabSz="824035"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- </a:t>
            </a:r>
            <a:fld id="{1F8B0F3B-31B9-4391-9890-9D409AAAD477}" type="slidenum">
              <a:rPr lang="en-US" altLang="ko-KR" sz="1800" b="1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pPr algn="r" defTabSz="824035">
                <a:defRPr/>
              </a:pPr>
              <a:t>‹#›</a:t>
            </a:fld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792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p:hf hdr="0" ftr="0"/>
  <p:txStyles>
    <p:titleStyle>
      <a:lvl1pPr algn="l" defTabSz="85887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SK Btv Bold" panose="00000800000000000000" pitchFamily="2" charset="-127"/>
          <a:ea typeface="SK Btv Bold" panose="00000800000000000000" pitchFamily="2" charset="-127"/>
          <a:cs typeface="+mj-cs"/>
        </a:defRPr>
      </a:lvl1pPr>
      <a:lvl2pPr algn="l" defTabSz="85887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85887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85887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85887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436253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72508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08761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745016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8140" indent="-168140" algn="l" defTabSz="858876" rtl="0" eaLnBrk="1" fontAlgn="base" latinLnBrk="1" hangingPunct="1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0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16563" indent="-80284" algn="l" defTabSz="858876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맑은 고딕" pitchFamily="50" charset="-127"/>
          <a:ea typeface="+mn-ea"/>
        </a:defRPr>
      </a:lvl2pPr>
      <a:lvl3pPr marL="760415" indent="-87857" algn="l" defTabSz="858876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맑은 고딕" pitchFamily="50" charset="-127"/>
          <a:ea typeface="+mn-ea"/>
        </a:defRPr>
      </a:lvl3pPr>
      <a:lvl4pPr marL="1176977" indent="-168140" algn="l" defTabSz="858876" rtl="0" eaLnBrk="1" fontAlgn="base" latinLnBrk="1" hangingPunct="1">
        <a:spcBef>
          <a:spcPct val="20000"/>
        </a:spcBef>
        <a:spcAft>
          <a:spcPct val="0"/>
        </a:spcAft>
        <a:buFont typeface="Optima" pitchFamily="2" charset="2"/>
        <a:buChar char=""/>
        <a:defRPr kumimoji="1" sz="1000">
          <a:solidFill>
            <a:schemeClr val="tx1"/>
          </a:solidFill>
          <a:latin typeface="맑은 고딕" pitchFamily="50" charset="-127"/>
          <a:ea typeface="+mn-ea"/>
        </a:defRPr>
      </a:lvl4pPr>
      <a:lvl5pPr marL="1931332" indent="-215098" algn="l" defTabSz="858876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399396" indent="-21812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835651" indent="-21812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271905" indent="-21812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708158" indent="-21812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250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253" algn="l" defTabSz="87250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508" algn="l" defTabSz="87250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761" algn="l" defTabSz="87250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5016" algn="l" defTabSz="87250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269" algn="l" defTabSz="87250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7523" algn="l" defTabSz="87250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777" algn="l" defTabSz="87250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0029" algn="l" defTabSz="87250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7306" y="229395"/>
            <a:ext cx="10925900" cy="33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407" tIns="41204" rIns="82407" bIns="412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Header Ling (Korean-</a:t>
            </a:r>
            <a:r>
              <a:rPr lang="ko-KR" altLang="en-US" dirty="0" err="1"/>
              <a:t>맑은고딕</a:t>
            </a:r>
            <a:r>
              <a:rPr lang="en-US" altLang="ko-KR" dirty="0"/>
              <a:t>, English-Arial font17)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306" y="853527"/>
            <a:ext cx="10925900" cy="540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407" tIns="41204" rIns="82407" bIns="412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넷째수준</a:t>
            </a: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11330035" y="6625649"/>
            <a:ext cx="895354" cy="210263"/>
          </a:xfrm>
          <a:prstGeom prst="rect">
            <a:avLst/>
          </a:prstGeom>
          <a:noFill/>
          <a:ln>
            <a:noFill/>
          </a:ln>
        </p:spPr>
        <p:txBody>
          <a:bodyPr lIns="82407" tIns="41204" rIns="82407" bIns="41204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9pPr>
          </a:lstStyle>
          <a:p>
            <a:pPr algn="r" eaLnBrk="1" hangingPunct="1">
              <a:defRPr/>
            </a:pPr>
            <a:fld id="{59892E58-FACA-4AAE-9A4A-03763EB36C2B}" type="slidenum">
              <a:rPr lang="ko-KR" altLang="en-US" sz="800" b="1" smtClean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pPr algn="r" eaLnBrk="1" hangingPunct="1">
                <a:defRPr/>
              </a:pPr>
              <a:t>‹#›</a:t>
            </a:fld>
            <a:endParaRPr lang="en-US" altLang="ko-KR" sz="800" b="1" dirty="0">
              <a:solidFill>
                <a:srgbClr val="000000"/>
              </a:solidFill>
              <a:latin typeface="SK Btv Bold" panose="00000800000000000000" pitchFamily="2" charset="-127"/>
              <a:ea typeface="SK Btv Bold" panose="00000800000000000000" pitchFamily="2" charset="-127"/>
            </a:endParaRPr>
          </a:p>
        </p:txBody>
      </p:sp>
      <p:cxnSp>
        <p:nvCxnSpPr>
          <p:cNvPr id="2" name="직선 연결선 2"/>
          <p:cNvCxnSpPr>
            <a:cxnSpLocks noChangeShapeType="1"/>
          </p:cNvCxnSpPr>
          <p:nvPr/>
        </p:nvCxnSpPr>
        <p:spPr bwMode="auto">
          <a:xfrm>
            <a:off x="420820" y="615195"/>
            <a:ext cx="11355967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5520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p:hf hdr="0" ftr="0"/>
  <p:txStyles>
    <p:titleStyle>
      <a:lvl1pPr algn="l" defTabSz="85839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SK Btv Bold" panose="00000800000000000000" pitchFamily="2" charset="-127"/>
          <a:cs typeface="+mj-cs"/>
        </a:defRPr>
      </a:lvl1pPr>
      <a:lvl2pPr algn="l" defTabSz="85839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2pPr>
      <a:lvl3pPr algn="l" defTabSz="85839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3pPr>
      <a:lvl4pPr algn="l" defTabSz="85839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4pPr>
      <a:lvl5pPr algn="l" defTabSz="85839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5pPr>
      <a:lvl6pPr marL="412031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24061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236089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648121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8818" indent="-168818" algn="l" defTabSz="858395" rtl="0" eaLnBrk="1" fontAlgn="base" latinLnBrk="1" hangingPunct="1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  <a:cs typeface="+mn-cs"/>
        </a:defRPr>
      </a:lvl1pPr>
      <a:lvl2pPr marL="416322" indent="-80117" algn="l" defTabSz="858395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</a:defRPr>
      </a:lvl2pPr>
      <a:lvl3pPr marL="761111" indent="-88701" algn="l" defTabSz="858395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</a:defRPr>
      </a:lvl3pPr>
      <a:lvl4pPr marL="1177434" indent="-168818" algn="l" defTabSz="858395" rtl="0" eaLnBrk="1" fontAlgn="base" latinLnBrk="1" hangingPunct="1">
        <a:spcBef>
          <a:spcPct val="20000"/>
        </a:spcBef>
        <a:spcAft>
          <a:spcPct val="0"/>
        </a:spcAft>
        <a:buFont typeface="Optima" pitchFamily="2" charset="2"/>
        <a:buChar char="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</a:defRPr>
      </a:lvl4pPr>
      <a:lvl5pPr marL="1931391" indent="-214600" algn="l" defTabSz="858395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5pPr>
      <a:lvl6pPr marL="2266167" indent="-206016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678197" indent="-206016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090226" indent="-206016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502254" indent="-206016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24061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2031" algn="l" defTabSz="824061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4061" algn="l" defTabSz="824061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6089" algn="l" defTabSz="824061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8121" algn="l" defTabSz="824061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60151" algn="l" defTabSz="824061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2182" algn="l" defTabSz="824061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4215" algn="l" defTabSz="824061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6241" algn="l" defTabSz="824061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" y="0"/>
            <a:ext cx="12192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7516" y="230136"/>
            <a:ext cx="5804474" cy="36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41213" rIns="0" bIns="41213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Header Ling (Korean-</a:t>
            </a:r>
            <a:r>
              <a:rPr lang="ko-KR" altLang="en-US" dirty="0" err="1"/>
              <a:t>맑은고딕</a:t>
            </a:r>
            <a:r>
              <a:rPr lang="en-US" altLang="ko-KR" dirty="0"/>
              <a:t>, English-Arial font17)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236423" y="6596124"/>
            <a:ext cx="895006" cy="36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427" tIns="41213" rIns="82427" bIns="41213">
            <a:spAutoFit/>
          </a:bodyPr>
          <a:lstStyle/>
          <a:p>
            <a:pPr algn="r" defTabSz="824306"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- </a:t>
            </a:r>
            <a:fld id="{1F8B0F3B-31B9-4391-9890-9D409AAAD477}" type="slidenum">
              <a:rPr lang="en-US" altLang="ko-KR" sz="1800" b="1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pPr algn="r" defTabSz="824306">
                <a:defRPr/>
              </a:pPr>
              <a:t>‹#›</a:t>
            </a:fld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8235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</p:sldLayoutIdLst>
  <p:hf hdr="0" ftr="0"/>
  <p:txStyles>
    <p:titleStyle>
      <a:lvl1pPr algn="l" defTabSz="859158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SK Btv Bold" panose="00000800000000000000" pitchFamily="2" charset="-127"/>
          <a:ea typeface="SK Btv Bold" panose="00000800000000000000" pitchFamily="2" charset="-127"/>
          <a:cs typeface="+mj-cs"/>
        </a:defRPr>
      </a:lvl1pPr>
      <a:lvl2pPr algn="l" defTabSz="859158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859158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859158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859158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436397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72795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09192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745590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8195" indent="-168195" algn="l" defTabSz="859158" rtl="0" eaLnBrk="1" fontAlgn="base" latinLnBrk="1" hangingPunct="1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0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16699" indent="-80310" algn="l" defTabSz="859158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맑은 고딕" pitchFamily="50" charset="-127"/>
          <a:ea typeface="+mn-ea"/>
        </a:defRPr>
      </a:lvl2pPr>
      <a:lvl3pPr marL="760665" indent="-87886" algn="l" defTabSz="859158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맑은 고딕" pitchFamily="50" charset="-127"/>
          <a:ea typeface="+mn-ea"/>
        </a:defRPr>
      </a:lvl3pPr>
      <a:lvl4pPr marL="1177364" indent="-168195" algn="l" defTabSz="859158" rtl="0" eaLnBrk="1" fontAlgn="base" latinLnBrk="1" hangingPunct="1">
        <a:spcBef>
          <a:spcPct val="20000"/>
        </a:spcBef>
        <a:spcAft>
          <a:spcPct val="0"/>
        </a:spcAft>
        <a:buFont typeface="Optima" pitchFamily="2" charset="2"/>
        <a:buChar char=""/>
        <a:defRPr kumimoji="1" sz="1000">
          <a:solidFill>
            <a:schemeClr val="tx1"/>
          </a:solidFill>
          <a:latin typeface="맑은 고딕" pitchFamily="50" charset="-127"/>
          <a:ea typeface="+mn-ea"/>
        </a:defRPr>
      </a:lvl4pPr>
      <a:lvl5pPr marL="1931968" indent="-215168" algn="l" defTabSz="859158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400186" indent="-21819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836583" indent="-21819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272981" indent="-21819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709378" indent="-218199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279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397" algn="l" defTabSz="87279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795" algn="l" defTabSz="87279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9192" algn="l" defTabSz="87279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5590" algn="l" defTabSz="87279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987" algn="l" defTabSz="87279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8384" algn="l" defTabSz="87279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782" algn="l" defTabSz="87279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1179" algn="l" defTabSz="87279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" y="0"/>
            <a:ext cx="121920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7516" y="230149"/>
            <a:ext cx="5804474" cy="36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41186" rIns="0" bIns="4118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Header Ling (Korean-</a:t>
            </a:r>
            <a:r>
              <a:rPr lang="ko-KR" altLang="en-US" dirty="0" err="1"/>
              <a:t>맑은고딕</a:t>
            </a:r>
            <a:r>
              <a:rPr lang="en-US" altLang="ko-KR" dirty="0"/>
              <a:t>, English-Arial font17)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236428" y="6596123"/>
            <a:ext cx="895006" cy="36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369" tIns="41186" rIns="82369" bIns="41186">
            <a:spAutoFit/>
          </a:bodyPr>
          <a:lstStyle/>
          <a:p>
            <a:pPr algn="r" defTabSz="823709"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- </a:t>
            </a:r>
            <a:fld id="{1F8B0F3B-31B9-4391-9890-9D409AAAD477}" type="slidenum">
              <a:rPr lang="en-US" altLang="ko-KR" sz="1800" b="1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pPr algn="r" defTabSz="823709">
                <a:defRPr/>
              </a:pPr>
              <a:t>‹#›</a:t>
            </a:fld>
            <a:r>
              <a:rPr lang="en-US" altLang="ko-KR" sz="1800" b="1" dirty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409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/>
  <p:txStyles>
    <p:titleStyle>
      <a:lvl1pPr algn="l" defTabSz="85853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SK Btv Bold" panose="00000800000000000000" pitchFamily="2" charset="-127"/>
          <a:ea typeface="SK Btv Bold" panose="00000800000000000000" pitchFamily="2" charset="-127"/>
          <a:cs typeface="+mj-cs"/>
        </a:defRPr>
      </a:lvl1pPr>
      <a:lvl2pPr algn="l" defTabSz="85853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85853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85853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858536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436081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72163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08245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744326" algn="l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8073" indent="-168073" algn="l" defTabSz="858536" rtl="0" eaLnBrk="1" fontAlgn="base" latinLnBrk="1" hangingPunct="1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0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16398" indent="-80252" algn="l" defTabSz="858536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맑은 고딕" pitchFamily="50" charset="-127"/>
          <a:ea typeface="+mn-ea"/>
        </a:defRPr>
      </a:lvl2pPr>
      <a:lvl3pPr marL="760115" indent="-87822" algn="l" defTabSz="858536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맑은 고딕" pitchFamily="50" charset="-127"/>
          <a:ea typeface="+mn-ea"/>
        </a:defRPr>
      </a:lvl3pPr>
      <a:lvl4pPr marL="1176512" indent="-168073" algn="l" defTabSz="858536" rtl="0" eaLnBrk="1" fontAlgn="base" latinLnBrk="1" hangingPunct="1">
        <a:spcBef>
          <a:spcPct val="20000"/>
        </a:spcBef>
        <a:spcAft>
          <a:spcPct val="0"/>
        </a:spcAft>
        <a:buFont typeface="Optima" pitchFamily="2" charset="2"/>
        <a:buChar char=""/>
        <a:defRPr kumimoji="1" sz="1000">
          <a:solidFill>
            <a:schemeClr val="tx1"/>
          </a:solidFill>
          <a:latin typeface="맑은 고딕" pitchFamily="50" charset="-127"/>
          <a:ea typeface="+mn-ea"/>
        </a:defRPr>
      </a:lvl4pPr>
      <a:lvl5pPr marL="1930570" indent="-215014" algn="l" defTabSz="858536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398449" indent="-21804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834529" indent="-21804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270613" indent="-21804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706694" indent="-21804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081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163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245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4326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0408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6490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2572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8652" algn="l" defTabSz="872163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7300" y="229395"/>
            <a:ext cx="10925900" cy="33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365" tIns="41183" rIns="82365" bIns="411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Header Ling (Korean-</a:t>
            </a:r>
            <a:r>
              <a:rPr lang="ko-KR" altLang="en-US" dirty="0" err="1"/>
              <a:t>맑은고딕</a:t>
            </a:r>
            <a:r>
              <a:rPr lang="en-US" altLang="ko-KR" dirty="0"/>
              <a:t>, English-Arial font17)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300" y="853527"/>
            <a:ext cx="10925900" cy="540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365" tIns="41183" rIns="82365" bIns="411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넷째수준</a:t>
            </a: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11330029" y="6625647"/>
            <a:ext cx="895354" cy="210263"/>
          </a:xfrm>
          <a:prstGeom prst="rect">
            <a:avLst/>
          </a:prstGeom>
          <a:noFill/>
          <a:ln>
            <a:noFill/>
          </a:ln>
        </p:spPr>
        <p:txBody>
          <a:bodyPr lIns="82365" tIns="41183" rIns="82365" bIns="41183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itchFamily="34" charset="0"/>
                <a:ea typeface="HY태고딕" pitchFamily="18" charset="-127"/>
              </a:defRPr>
            </a:lvl9pPr>
          </a:lstStyle>
          <a:p>
            <a:pPr algn="r" eaLnBrk="1" hangingPunct="1">
              <a:defRPr/>
            </a:pPr>
            <a:fld id="{59892E58-FACA-4AAE-9A4A-03763EB36C2B}" type="slidenum">
              <a:rPr lang="ko-KR" altLang="en-US" sz="800" b="1" smtClean="0">
                <a:solidFill>
                  <a:srgbClr val="000000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pPr algn="r" eaLnBrk="1" hangingPunct="1">
                <a:defRPr/>
              </a:pPr>
              <a:t>‹#›</a:t>
            </a:fld>
            <a:endParaRPr lang="en-US" altLang="ko-KR" sz="800" b="1" dirty="0">
              <a:solidFill>
                <a:srgbClr val="000000"/>
              </a:solidFill>
              <a:latin typeface="SK Btv Bold" panose="00000800000000000000" pitchFamily="2" charset="-127"/>
              <a:ea typeface="SK Btv Bold" panose="00000800000000000000" pitchFamily="2" charset="-127"/>
            </a:endParaRPr>
          </a:p>
        </p:txBody>
      </p:sp>
      <p:cxnSp>
        <p:nvCxnSpPr>
          <p:cNvPr id="2" name="직선 연결선 2"/>
          <p:cNvCxnSpPr>
            <a:cxnSpLocks noChangeShapeType="1"/>
          </p:cNvCxnSpPr>
          <p:nvPr/>
        </p:nvCxnSpPr>
        <p:spPr bwMode="auto">
          <a:xfrm>
            <a:off x="420825" y="615195"/>
            <a:ext cx="11355967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1722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</p:sldLayoutIdLst>
  <p:hf hdr="0" ftr="0"/>
  <p:txStyles>
    <p:titleStyle>
      <a:lvl1pPr algn="l" defTabSz="85794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SK Btv Bold" panose="00000800000000000000" pitchFamily="2" charset="-127"/>
          <a:cs typeface="+mj-cs"/>
        </a:defRPr>
      </a:lvl1pPr>
      <a:lvl2pPr algn="l" defTabSz="85794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2pPr>
      <a:lvl3pPr algn="l" defTabSz="85794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3pPr>
      <a:lvl4pPr algn="l" defTabSz="85794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4pPr>
      <a:lvl5pPr algn="l" defTabSz="857945" rtl="0" eaLnBrk="1" fontAlgn="base" latinLnBrk="1" hangingPunct="1">
        <a:spcBef>
          <a:spcPct val="0"/>
        </a:spcBef>
        <a:spcAft>
          <a:spcPct val="0"/>
        </a:spcAft>
        <a:defRPr kumimoji="1" sz="1500" b="1">
          <a:solidFill>
            <a:srgbClr val="000000"/>
          </a:solidFill>
          <a:latin typeface="Arial" charset="0"/>
          <a:ea typeface="맑은 고딕" pitchFamily="50" charset="-127"/>
        </a:defRPr>
      </a:lvl5pPr>
      <a:lvl6pPr marL="411815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823627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235438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647254" algn="l" rtl="0" eaLnBrk="1" fontAlgn="base" latinLnBrk="1" hangingPunct="1">
        <a:spcBef>
          <a:spcPct val="0"/>
        </a:spcBef>
        <a:spcAft>
          <a:spcPct val="0"/>
        </a:spcAft>
        <a:defRPr kumimoji="1" sz="14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8730" indent="-168730" algn="l" defTabSz="857945" rtl="0" eaLnBrk="1" fontAlgn="base" latinLnBrk="1" hangingPunct="1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  <a:cs typeface="+mn-cs"/>
        </a:defRPr>
      </a:lvl1pPr>
      <a:lvl2pPr marL="416104" indent="-80075" algn="l" defTabSz="857945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</a:defRPr>
      </a:lvl2pPr>
      <a:lvl3pPr marL="760711" indent="-88655" algn="l" defTabSz="857945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</a:defRPr>
      </a:lvl3pPr>
      <a:lvl4pPr marL="1176814" indent="-168730" algn="l" defTabSz="857945" rtl="0" eaLnBrk="1" fontAlgn="base" latinLnBrk="1" hangingPunct="1">
        <a:spcBef>
          <a:spcPct val="20000"/>
        </a:spcBef>
        <a:spcAft>
          <a:spcPct val="0"/>
        </a:spcAft>
        <a:buFont typeface="Optima" pitchFamily="2" charset="2"/>
        <a:buChar char=""/>
        <a:defRPr kumimoji="1" sz="1100">
          <a:solidFill>
            <a:schemeClr val="tx1"/>
          </a:solidFill>
          <a:latin typeface="SK Btv Bold" panose="00000800000000000000" pitchFamily="2" charset="-127"/>
          <a:ea typeface="SK Btv Bold" panose="00000800000000000000" pitchFamily="2" charset="-127"/>
        </a:defRPr>
      </a:lvl4pPr>
      <a:lvl5pPr marL="1930375" indent="-214488" algn="l" defTabSz="857945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5pPr>
      <a:lvl6pPr marL="2264974" indent="-20590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6pPr>
      <a:lvl7pPr marL="2676787" indent="-20590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7pPr>
      <a:lvl8pPr marL="3088600" indent="-20590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8pPr>
      <a:lvl9pPr marL="3500406" indent="-205907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815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3627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5438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7254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9066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0880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2703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4505" algn="l" defTabSz="8236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EF8AA51-35BF-4214-8F9A-8ACB73C8CCB2}"/>
              </a:ext>
            </a:extLst>
          </p:cNvPr>
          <p:cNvGrpSpPr/>
          <p:nvPr/>
        </p:nvGrpSpPr>
        <p:grpSpPr>
          <a:xfrm>
            <a:off x="3330344" y="2212947"/>
            <a:ext cx="5932918" cy="2305938"/>
            <a:chOff x="2690804" y="2288012"/>
            <a:chExt cx="5932918" cy="230593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68785A5-3DE0-41C8-8DE2-A90FEDFAFC76}"/>
                </a:ext>
              </a:extLst>
            </p:cNvPr>
            <p:cNvGrpSpPr/>
            <p:nvPr/>
          </p:nvGrpSpPr>
          <p:grpSpPr>
            <a:xfrm>
              <a:off x="2690804" y="2288012"/>
              <a:ext cx="5326485" cy="2305938"/>
              <a:chOff x="3946701" y="2125966"/>
              <a:chExt cx="5326485" cy="230593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BB936DF-0A02-4CF3-A015-1FF2F5C0A380}"/>
                  </a:ext>
                </a:extLst>
              </p:cNvPr>
              <p:cNvSpPr/>
              <p:nvPr/>
            </p:nvSpPr>
            <p:spPr>
              <a:xfrm>
                <a:off x="6466007" y="3142223"/>
                <a:ext cx="2807179" cy="938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5500" dirty="0">
                    <a:ln>
                      <a:solidFill>
                        <a:srgbClr val="F47725">
                          <a:alpha val="50000"/>
                        </a:srgbClr>
                      </a:solidFill>
                    </a:ln>
                    <a:solidFill>
                      <a:srgbClr val="F47725"/>
                    </a:solidFill>
                    <a:latin typeface="SK Btv Bold" panose="00000800000000000000" pitchFamily="2" charset="-127"/>
                    <a:ea typeface="SK Btv Bold" panose="00000800000000000000" pitchFamily="2" charset="-127"/>
                  </a:rPr>
                  <a:t>커뮤니티</a:t>
                </a:r>
                <a:endParaRPr lang="ko-KR" altLang="en-US" sz="5500" dirty="0">
                  <a:ln>
                    <a:solidFill>
                      <a:srgbClr val="000433">
                        <a:alpha val="50000"/>
                      </a:srgbClr>
                    </a:solidFill>
                  </a:ln>
                  <a:solidFill>
                    <a:srgbClr val="000433"/>
                  </a:solidFill>
                  <a:ea typeface="SK Btv Bold" panose="00000800000000000000" pitchFamily="2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5FBA56E-3540-49C3-A3EE-520551D54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839"/>
              <a:stretch/>
            </p:blipFill>
            <p:spPr>
              <a:xfrm>
                <a:off x="3946701" y="2125966"/>
                <a:ext cx="1670859" cy="2305938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59CC906-392F-4715-9DB6-7B38CB9812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95"/>
              <a:stretch/>
            </p:blipFill>
            <p:spPr>
              <a:xfrm>
                <a:off x="5472208" y="2585921"/>
                <a:ext cx="1247584" cy="1817627"/>
              </a:xfrm>
              <a:prstGeom prst="rect">
                <a:avLst/>
              </a:prstGeom>
            </p:spPr>
          </p:pic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BE7136FB-46CD-4DAB-AA01-D4C66DC9F768}"/>
                </a:ext>
              </a:extLst>
            </p:cNvPr>
            <p:cNvSpPr txBox="1">
              <a:spLocks/>
            </p:cNvSpPr>
            <p:nvPr/>
          </p:nvSpPr>
          <p:spPr>
            <a:xfrm>
              <a:off x="4190275" y="2852140"/>
              <a:ext cx="4433447" cy="682308"/>
            </a:xfrm>
            <a:prstGeom prst="rect">
              <a:avLst/>
            </a:prstGeom>
          </p:spPr>
          <p:txBody>
            <a:bodyPr/>
            <a:lstStyle>
              <a:lvl1pPr algn="l" defTabSz="857945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kumimoji="1" sz="1500" b="1">
                  <a:solidFill>
                    <a:srgbClr val="000000"/>
                  </a:solidFill>
                  <a:latin typeface="Arial" charset="0"/>
                  <a:ea typeface="+mj-ea"/>
                  <a:cs typeface="+mj-cs"/>
                </a:defRPr>
              </a:lvl1pPr>
              <a:lvl2pPr algn="l" defTabSz="857945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kumimoji="1" sz="1500" b="1">
                  <a:solidFill>
                    <a:srgbClr val="000000"/>
                  </a:solidFill>
                  <a:latin typeface="Arial" charset="0"/>
                  <a:ea typeface="맑은 고딕" pitchFamily="50" charset="-127"/>
                </a:defRPr>
              </a:lvl2pPr>
              <a:lvl3pPr algn="l" defTabSz="857945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kumimoji="1" sz="1500" b="1">
                  <a:solidFill>
                    <a:srgbClr val="000000"/>
                  </a:solidFill>
                  <a:latin typeface="Arial" charset="0"/>
                  <a:ea typeface="맑은 고딕" pitchFamily="50" charset="-127"/>
                </a:defRPr>
              </a:lvl3pPr>
              <a:lvl4pPr algn="l" defTabSz="857945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kumimoji="1" sz="1500" b="1">
                  <a:solidFill>
                    <a:srgbClr val="000000"/>
                  </a:solidFill>
                  <a:latin typeface="Arial" charset="0"/>
                  <a:ea typeface="맑은 고딕" pitchFamily="50" charset="-127"/>
                </a:defRPr>
              </a:lvl4pPr>
              <a:lvl5pPr algn="l" defTabSz="857945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kumimoji="1" sz="1500" b="1">
                  <a:solidFill>
                    <a:srgbClr val="000000"/>
                  </a:solidFill>
                  <a:latin typeface="Arial" charset="0"/>
                  <a:ea typeface="맑은 고딕" pitchFamily="50" charset="-127"/>
                </a:defRPr>
              </a:lvl5pPr>
              <a:lvl6pPr marL="411815"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6pPr>
              <a:lvl7pPr marL="823627"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7pPr>
              <a:lvl8pPr marL="1235438"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8pPr>
              <a:lvl9pPr marL="1647254"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2800" b="0" kern="0" dirty="0">
                  <a:ln w="3175">
                    <a:solidFill>
                      <a:srgbClr val="E31836">
                        <a:alpha val="50000"/>
                      </a:srgbClr>
                    </a:solidFill>
                  </a:ln>
                  <a:solidFill>
                    <a:srgbClr val="E31836"/>
                  </a:solidFill>
                  <a:latin typeface="SK Btv Bold" panose="00000800000000000000" pitchFamily="2" charset="-127"/>
                  <a:ea typeface="SK Btv Bold" panose="00000800000000000000" pitchFamily="2" charset="-127"/>
                </a:rPr>
                <a:t>Gamification</a:t>
              </a:r>
              <a:r>
                <a:rPr lang="en-US" altLang="ko-KR" sz="2800" b="0" kern="0" dirty="0">
                  <a:ln w="3175">
                    <a:solidFill>
                      <a:srgbClr val="E31836"/>
                    </a:solidFill>
                  </a:ln>
                  <a:solidFill>
                    <a:srgbClr val="E31836"/>
                  </a:solidFill>
                  <a:latin typeface="SK Btv Bold" panose="00000800000000000000" pitchFamily="2" charset="-127"/>
                  <a:ea typeface="SK Btv Bold" panose="00000800000000000000" pitchFamily="2" charset="-127"/>
                </a:rPr>
                <a:t> </a:t>
              </a:r>
              <a:r>
                <a:rPr lang="ko-KR" altLang="en-US" sz="2800" b="0" kern="0" dirty="0">
                  <a:ln w="3175">
                    <a:solidFill>
                      <a:srgbClr val="000433">
                        <a:alpha val="50000"/>
                      </a:srgbClr>
                    </a:solidFill>
                  </a:ln>
                  <a:solidFill>
                    <a:srgbClr val="000433"/>
                  </a:solidFill>
                  <a:latin typeface="SK Btv Bold" panose="00000800000000000000" pitchFamily="2" charset="-127"/>
                  <a:ea typeface="SK Btv Bold" panose="00000800000000000000" pitchFamily="2" charset="-127"/>
                </a:rPr>
                <a:t>을 활용한</a:t>
              </a:r>
              <a:endParaRPr lang="ko-KR" altLang="en-US" sz="1400" b="0" kern="0" dirty="0">
                <a:ln w="3175">
                  <a:solidFill>
                    <a:srgbClr val="000433">
                      <a:alpha val="50000"/>
                    </a:srgbClr>
                  </a:solidFill>
                </a:ln>
                <a:solidFill>
                  <a:srgbClr val="000433"/>
                </a:solidFill>
                <a:latin typeface="SK Btv Bold" panose="00000800000000000000" pitchFamily="2" charset="-127"/>
                <a:ea typeface="SK Btv Bold" panose="00000800000000000000" pitchFamily="2" charset="-127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B16F06EB-8276-4C11-BF8D-ED708E2C7F50}"/>
              </a:ext>
            </a:extLst>
          </p:cNvPr>
          <p:cNvSpPr txBox="1">
            <a:spLocks/>
          </p:cNvSpPr>
          <p:nvPr/>
        </p:nvSpPr>
        <p:spPr bwMode="auto">
          <a:xfrm>
            <a:off x="1514241" y="5726614"/>
            <a:ext cx="9198708" cy="68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365" tIns="41183" rIns="82365" bIns="41183" numCol="1" anchor="t" anchorCtr="0" compatLnSpc="1">
            <a:prstTxWarp prst="textNoShape">
              <a:avLst/>
            </a:prstTxWarp>
          </a:bodyPr>
          <a:lstStyle>
            <a:lvl1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11815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823627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235438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647254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1800" b="0" kern="0" dirty="0">
                <a:ln w="3175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1</a:t>
            </a:r>
            <a:r>
              <a:rPr lang="ko-KR" altLang="en-US" sz="1800" b="0" kern="0" dirty="0">
                <a:ln w="3175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조</a:t>
            </a:r>
            <a:endParaRPr lang="en-US" altLang="ko-KR" sz="1800" b="0" kern="0" dirty="0">
              <a:ln w="3175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algn="ctr"/>
            <a:r>
              <a:rPr lang="ko-KR" altLang="en-US" sz="1800" b="0" kern="0" dirty="0">
                <a:ln w="3175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김강민 김재환 </a:t>
            </a:r>
            <a:r>
              <a:rPr lang="ko-KR" altLang="en-US" sz="1800" b="0" kern="0" dirty="0" err="1">
                <a:ln w="3175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박신주</a:t>
            </a:r>
            <a:r>
              <a:rPr lang="ko-KR" altLang="en-US" sz="1800" b="0" kern="0" dirty="0">
                <a:ln w="3175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sz="1800" b="0" kern="0" dirty="0" err="1">
                <a:ln w="3175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백지수</a:t>
            </a:r>
            <a:r>
              <a:rPr lang="ko-KR" altLang="en-US" sz="1800" b="0" kern="0" dirty="0">
                <a:ln w="3175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sz="1800" b="0" kern="0" dirty="0" err="1">
                <a:ln w="3175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위제현</a:t>
            </a:r>
            <a:r>
              <a:rPr lang="ko-KR" altLang="en-US" sz="1800" b="0" kern="0" dirty="0">
                <a:ln w="3175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조영관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CFA7D6D-BF92-4E3E-A6BD-3953A8A72095}"/>
              </a:ext>
            </a:extLst>
          </p:cNvPr>
          <p:cNvCxnSpPr>
            <a:cxnSpLocks/>
          </p:cNvCxnSpPr>
          <p:nvPr/>
        </p:nvCxnSpPr>
        <p:spPr bwMode="auto">
          <a:xfrm flipH="1">
            <a:off x="3793212" y="5652500"/>
            <a:ext cx="4620445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60508A1-2DFB-48D6-B293-82DD9DE29B81}"/>
              </a:ext>
            </a:extLst>
          </p:cNvPr>
          <p:cNvCxnSpPr>
            <a:cxnSpLocks/>
          </p:cNvCxnSpPr>
          <p:nvPr/>
        </p:nvCxnSpPr>
        <p:spPr bwMode="auto">
          <a:xfrm flipH="1">
            <a:off x="3803372" y="6422622"/>
            <a:ext cx="4620445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alpha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5010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9ADEF848-EAFA-4D44-9D79-1B3B93AB9B4E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parallelogram">
            <a:avLst>
              <a:gd name="adj" fmla="val 21148"/>
            </a:avLst>
          </a:prstGeom>
          <a:solidFill>
            <a:srgbClr val="CF1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4663B18-AF51-4DF7-8E30-760CDCAA7C11}"/>
              </a:ext>
            </a:extLst>
          </p:cNvPr>
          <p:cNvSpPr/>
          <p:nvPr/>
        </p:nvSpPr>
        <p:spPr bwMode="auto">
          <a:xfrm>
            <a:off x="777433" y="0"/>
            <a:ext cx="10637134" cy="6858000"/>
          </a:xfrm>
          <a:prstGeom prst="parallelogram">
            <a:avLst>
              <a:gd name="adj" fmla="val 21148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7D0D3-6EB1-4436-8020-9999F7D96848}"/>
              </a:ext>
            </a:extLst>
          </p:cNvPr>
          <p:cNvSpPr/>
          <p:nvPr/>
        </p:nvSpPr>
        <p:spPr>
          <a:xfrm>
            <a:off x="7891089" y="3473091"/>
            <a:ext cx="947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kern="0" dirty="0" smtClean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소개</a:t>
            </a:r>
            <a:endParaRPr lang="en-US" altLang="ko-KR" sz="320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38787" y="2491464"/>
            <a:ext cx="4514427" cy="1875073"/>
            <a:chOff x="3646603" y="2649415"/>
            <a:chExt cx="4514427" cy="1875073"/>
          </a:xfrm>
        </p:grpSpPr>
        <p:grpSp>
          <p:nvGrpSpPr>
            <p:cNvPr id="8" name="그룹 7"/>
            <p:cNvGrpSpPr/>
            <p:nvPr/>
          </p:nvGrpSpPr>
          <p:grpSpPr>
            <a:xfrm>
              <a:off x="5548756" y="2649415"/>
              <a:ext cx="2612274" cy="1875073"/>
              <a:chOff x="4810202" y="518495"/>
              <a:chExt cx="2612274" cy="187507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81A6F36-91E6-4AFD-86EE-3A930AEA6F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839"/>
              <a:stretch/>
            </p:blipFill>
            <p:spPr>
              <a:xfrm>
                <a:off x="4810202" y="518495"/>
                <a:ext cx="1303303" cy="187507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CEBC39C-3CC3-479C-A33A-70C9E9DF4DC4}"/>
                  </a:ext>
                </a:extLst>
              </p:cNvPr>
              <p:cNvSpPr/>
              <p:nvPr/>
            </p:nvSpPr>
            <p:spPr>
              <a:xfrm>
                <a:off x="5587928" y="1174456"/>
                <a:ext cx="183454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4000" kern="0" dirty="0" smtClean="0">
                    <a:ln w="2540">
                      <a:solidFill>
                        <a:srgbClr val="000433">
                          <a:alpha val="30000"/>
                        </a:srgbClr>
                      </a:solidFill>
                    </a:ln>
                    <a:solidFill>
                      <a:srgbClr val="000433"/>
                    </a:solidFill>
                    <a:latin typeface="SK Btv Bold" panose="00000800000000000000" pitchFamily="2" charset="-127"/>
                    <a:ea typeface="SK Btv Bold" panose="00000800000000000000" pitchFamily="2" charset="-127"/>
                  </a:rPr>
                  <a:t>Live</a:t>
                </a:r>
                <a:endParaRPr lang="ko-KR" altLang="en-US" sz="4000" dirty="0">
                  <a:latin typeface="SK Btv Bold" panose="00000800000000000000" pitchFamily="2" charset="-127"/>
                  <a:ea typeface="SK Btv Bold" panose="00000800000000000000" pitchFamily="2" charset="-127"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3646603" y="2649415"/>
              <a:ext cx="2132325" cy="1869470"/>
              <a:chOff x="3646603" y="2649415"/>
              <a:chExt cx="2132325" cy="186947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5FBA56E-3540-49C3-A3EE-520551D54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839"/>
              <a:stretch/>
            </p:blipFill>
            <p:spPr>
              <a:xfrm>
                <a:off x="3646603" y="2649415"/>
                <a:ext cx="1354599" cy="186947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59CC906-392F-4715-9DB6-7B38CB9812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95"/>
              <a:stretch/>
            </p:blipFill>
            <p:spPr>
              <a:xfrm>
                <a:off x="4810202" y="3107532"/>
                <a:ext cx="968726" cy="14113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467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716009" y="605673"/>
            <a:ext cx="3211393" cy="1617883"/>
            <a:chOff x="4887310" y="320072"/>
            <a:chExt cx="3211393" cy="1617883"/>
          </a:xfrm>
        </p:grpSpPr>
        <p:sp>
          <p:nvSpPr>
            <p:cNvPr id="3" name="직사각형 2"/>
            <p:cNvSpPr/>
            <p:nvPr/>
          </p:nvSpPr>
          <p:spPr bwMode="auto">
            <a:xfrm>
              <a:off x="4887310" y="320073"/>
              <a:ext cx="3211393" cy="1617882"/>
            </a:xfrm>
            <a:prstGeom prst="rect">
              <a:avLst/>
            </a:prstGeom>
            <a:solidFill>
              <a:srgbClr val="DBDCE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4887310" y="320072"/>
              <a:ext cx="3211393" cy="155660"/>
            </a:xfrm>
            <a:prstGeom prst="rect">
              <a:avLst/>
            </a:prstGeom>
            <a:solidFill>
              <a:srgbClr val="6061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10" y="2492333"/>
            <a:ext cx="5610723" cy="31490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74" y="2498195"/>
            <a:ext cx="5601553" cy="314319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A44ED18-A907-476E-ABAA-84BFB23171EB}"/>
              </a:ext>
            </a:extLst>
          </p:cNvPr>
          <p:cNvGrpSpPr/>
          <p:nvPr/>
        </p:nvGrpSpPr>
        <p:grpSpPr>
          <a:xfrm>
            <a:off x="364010" y="271692"/>
            <a:ext cx="3103090" cy="423657"/>
            <a:chOff x="364010" y="271692"/>
            <a:chExt cx="3103090" cy="423657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364010" y="271692"/>
              <a:ext cx="3103090" cy="423657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688878" y="295239"/>
              <a:ext cx="24881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2. B </a:t>
              </a:r>
              <a:r>
                <a:rPr lang="en-US" altLang="ko-KR" sz="2000" kern="0" dirty="0" err="1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tv</a:t>
              </a:r>
              <a:r>
                <a:rPr lang="en-US" altLang="ko-KR" sz="2000" kern="0" dirty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r>
                <a:rPr lang="ko-KR" altLang="en-US" sz="2000" kern="0" dirty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소개</a:t>
              </a:r>
              <a:endParaRPr lang="ko-KR" altLang="en-US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3811006" y="5641386"/>
            <a:ext cx="4450595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▲ 활성화된 </a:t>
            </a:r>
            <a:r>
              <a:rPr lang="en-US" altLang="ko-KR" sz="20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B </a:t>
            </a:r>
            <a:r>
              <a:rPr lang="en-US" altLang="ko-KR" sz="2000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tv</a:t>
            </a:r>
            <a:r>
              <a:rPr lang="en-US" altLang="ko-KR" sz="20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sz="20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커뮤니티 </a:t>
            </a:r>
            <a:r>
              <a:rPr lang="en-US" altLang="ko-KR" sz="20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UI </a:t>
            </a:r>
            <a:r>
              <a:rPr lang="ko-KR" altLang="en-US" sz="20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예시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1671762" y="1704682"/>
            <a:ext cx="4450595" cy="595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신규 서비스</a:t>
            </a:r>
            <a:endParaRPr lang="ko-KR" altLang="en-US" sz="24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2A3F26-F75F-4C38-A313-7F39856D7CF6}"/>
              </a:ext>
            </a:extLst>
          </p:cNvPr>
          <p:cNvGrpSpPr/>
          <p:nvPr/>
        </p:nvGrpSpPr>
        <p:grpSpPr>
          <a:xfrm>
            <a:off x="2000578" y="1366036"/>
            <a:ext cx="1240404" cy="1065850"/>
            <a:chOff x="733021" y="2080226"/>
            <a:chExt cx="2683581" cy="230593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81A6F36-91E6-4AFD-86EE-3A930AEA6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39"/>
            <a:stretch/>
          </p:blipFill>
          <p:spPr>
            <a:xfrm>
              <a:off x="733021" y="2080226"/>
              <a:ext cx="1670859" cy="230593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EE70BFB-930E-4888-A03B-CE1C79C05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95"/>
            <a:stretch/>
          </p:blipFill>
          <p:spPr>
            <a:xfrm>
              <a:off x="2169018" y="2568537"/>
              <a:ext cx="1247584" cy="181762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369425" y="518495"/>
            <a:ext cx="4265021" cy="1875073"/>
            <a:chOff x="3965130" y="417052"/>
            <a:chExt cx="4450595" cy="18769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81A6F36-91E6-4AFD-86EE-3A930AEA6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39"/>
            <a:stretch/>
          </p:blipFill>
          <p:spPr>
            <a:xfrm>
              <a:off x="4425086" y="417052"/>
              <a:ext cx="1360011" cy="1876939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3965130" y="1156968"/>
              <a:ext cx="4450595" cy="9373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Bold" panose="00000800000000000000" pitchFamily="2" charset="-127"/>
                  <a:ea typeface="SK Btv Bold" panose="00000800000000000000" pitchFamily="2" charset="-127"/>
                </a:rPr>
                <a:t>Live</a:t>
              </a:r>
              <a:endParaRPr lang="ko-KR" altLang="en-US" sz="4000" dirty="0">
                <a:latin typeface="SK Btv Bold" panose="00000800000000000000" pitchFamily="2" charset="-127"/>
                <a:ea typeface="SK Btv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6441457" y="1544976"/>
              <a:ext cx="127371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(</a:t>
              </a:r>
              <a:r>
                <a:rPr lang="ko-KR" altLang="en-US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가제</a:t>
              </a:r>
              <a:r>
                <a:rPr lang="en-US" altLang="ko-KR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64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9ADEF848-EAFA-4D44-9D79-1B3B93AB9B4E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parallelogram">
            <a:avLst>
              <a:gd name="adj" fmla="val 21148"/>
            </a:avLst>
          </a:prstGeom>
          <a:solidFill>
            <a:srgbClr val="CF1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4663B18-AF51-4DF7-8E30-760CDCAA7C11}"/>
              </a:ext>
            </a:extLst>
          </p:cNvPr>
          <p:cNvSpPr/>
          <p:nvPr/>
        </p:nvSpPr>
        <p:spPr bwMode="auto">
          <a:xfrm>
            <a:off x="777433" y="0"/>
            <a:ext cx="10637134" cy="6858000"/>
          </a:xfrm>
          <a:prstGeom prst="parallelogram">
            <a:avLst>
              <a:gd name="adj" fmla="val 21148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E7D0D3-6EB1-4436-8020-9999F7D96848}"/>
              </a:ext>
            </a:extLst>
          </p:cNvPr>
          <p:cNvSpPr/>
          <p:nvPr/>
        </p:nvSpPr>
        <p:spPr>
          <a:xfrm>
            <a:off x="6843366" y="3972425"/>
            <a:ext cx="1710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kern="0" dirty="0" smtClean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실행방안</a:t>
            </a:r>
            <a:endParaRPr lang="en-US" altLang="ko-KR" sz="320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838787" y="2491464"/>
            <a:ext cx="4514427" cy="1875073"/>
            <a:chOff x="3646603" y="2649415"/>
            <a:chExt cx="4514427" cy="1875073"/>
          </a:xfrm>
        </p:grpSpPr>
        <p:grpSp>
          <p:nvGrpSpPr>
            <p:cNvPr id="6" name="그룹 5"/>
            <p:cNvGrpSpPr/>
            <p:nvPr/>
          </p:nvGrpSpPr>
          <p:grpSpPr>
            <a:xfrm>
              <a:off x="5548756" y="2649415"/>
              <a:ext cx="2612274" cy="1875073"/>
              <a:chOff x="4810202" y="518495"/>
              <a:chExt cx="2612274" cy="187507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81A6F36-91E6-4AFD-86EE-3A930AEA6F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839"/>
              <a:stretch/>
            </p:blipFill>
            <p:spPr>
              <a:xfrm>
                <a:off x="4810202" y="518495"/>
                <a:ext cx="1303303" cy="1875073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CEBC39C-3CC3-479C-A33A-70C9E9DF4DC4}"/>
                  </a:ext>
                </a:extLst>
              </p:cNvPr>
              <p:cNvSpPr/>
              <p:nvPr/>
            </p:nvSpPr>
            <p:spPr>
              <a:xfrm>
                <a:off x="5587928" y="1174456"/>
                <a:ext cx="183454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4000" kern="0" dirty="0" smtClean="0">
                    <a:ln w="2540">
                      <a:solidFill>
                        <a:srgbClr val="000433">
                          <a:alpha val="30000"/>
                        </a:srgbClr>
                      </a:solidFill>
                    </a:ln>
                    <a:solidFill>
                      <a:srgbClr val="000433"/>
                    </a:solidFill>
                    <a:latin typeface="SK Btv Bold" panose="00000800000000000000" pitchFamily="2" charset="-127"/>
                    <a:ea typeface="SK Btv Bold" panose="00000800000000000000" pitchFamily="2" charset="-127"/>
                  </a:rPr>
                  <a:t>Live</a:t>
                </a:r>
                <a:endParaRPr lang="ko-KR" altLang="en-US" sz="4000" dirty="0">
                  <a:latin typeface="SK Btv Bold" panose="00000800000000000000" pitchFamily="2" charset="-127"/>
                  <a:ea typeface="SK Btv Bold" panose="00000800000000000000" pitchFamily="2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646603" y="2649415"/>
              <a:ext cx="2132325" cy="1869470"/>
              <a:chOff x="3646603" y="2649415"/>
              <a:chExt cx="2132325" cy="186947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C5FBA56E-3540-49C3-A3EE-520551D54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839"/>
              <a:stretch/>
            </p:blipFill>
            <p:spPr>
              <a:xfrm>
                <a:off x="3646603" y="2649415"/>
                <a:ext cx="1354599" cy="186947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59CC906-392F-4715-9DB6-7B38CB9812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95"/>
              <a:stretch/>
            </p:blipFill>
            <p:spPr>
              <a:xfrm>
                <a:off x="4810202" y="3107532"/>
                <a:ext cx="968726" cy="14113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0213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667959" y="5468646"/>
            <a:ext cx="7179115" cy="793323"/>
            <a:chOff x="2588791" y="5162859"/>
            <a:chExt cx="7935809" cy="79332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2588791" y="5162859"/>
              <a:ext cx="793580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‘MY’</a:t>
              </a:r>
              <a:r>
                <a:rPr lang="ko-KR" altLang="en-US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메뉴</a:t>
              </a:r>
              <a:r>
                <a:rPr lang="en-US" altLang="ko-KR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r>
                <a:rPr lang="ko-KR" altLang="en-US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첫 화면 </a:t>
              </a:r>
              <a:r>
                <a:rPr lang="ko-KR" altLang="en-US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시 </a:t>
              </a:r>
              <a:r>
                <a:rPr lang="en-US" altLang="ko-KR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'</a:t>
              </a:r>
              <a:r>
                <a:rPr lang="ko-KR" altLang="en-US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계정 추가하시겠습니까</a:t>
              </a:r>
              <a:r>
                <a:rPr lang="en-US" altLang="ko-KR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?' </a:t>
              </a:r>
              <a:r>
                <a:rPr lang="ko-KR" altLang="en-US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팝업 등장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2600025" y="5486502"/>
              <a:ext cx="7791655" cy="469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초기 팝업 진입을 통해 </a:t>
              </a:r>
              <a:r>
                <a:rPr lang="ko-KR" altLang="en-US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새로운</a:t>
              </a:r>
              <a:r>
                <a:rPr lang="ko-KR" altLang="en-US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r>
                <a:rPr lang="ko-KR" altLang="en-US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홈 화면</a:t>
              </a:r>
              <a:r>
                <a:rPr lang="ko-KR" altLang="en-US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을</a:t>
              </a:r>
              <a:r>
                <a:rPr lang="en-US" altLang="ko-KR" kern="0" dirty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r>
                <a:rPr lang="ko-KR" altLang="en-US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보유할 수 있음</a:t>
              </a:r>
              <a:endParaRPr lang="ko-KR" altLang="en-US" dirty="0"/>
            </a:p>
          </p:txBody>
        </p:sp>
      </p:grpSp>
      <p:sp>
        <p:nvSpPr>
          <p:cNvPr id="3" name="모서리가 둥근 직사각형 2"/>
          <p:cNvSpPr/>
          <p:nvPr/>
        </p:nvSpPr>
        <p:spPr bwMode="auto">
          <a:xfrm>
            <a:off x="1921487" y="2641057"/>
            <a:ext cx="2621483" cy="1553571"/>
          </a:xfrm>
          <a:prstGeom prst="roundRect">
            <a:avLst/>
          </a:prstGeom>
          <a:noFill/>
          <a:ln w="34925" cap="flat" cmpd="sng" algn="ctr">
            <a:solidFill>
              <a:srgbClr val="CF1E37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64735" y="1067589"/>
            <a:ext cx="1795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계정 목록 화면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30954" y="1800366"/>
            <a:ext cx="11632440" cy="3257268"/>
            <a:chOff x="330954" y="1571853"/>
            <a:chExt cx="11632440" cy="325726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54" y="1589121"/>
              <a:ext cx="5754627" cy="3240000"/>
            </a:xfrm>
            <a:prstGeom prst="rect">
              <a:avLst/>
            </a:prstGeom>
          </p:spPr>
        </p:pic>
        <p:grpSp>
          <p:nvGrpSpPr>
            <p:cNvPr id="8" name="그룹 7"/>
            <p:cNvGrpSpPr>
              <a:grpSpLocks noChangeAspect="1"/>
            </p:cNvGrpSpPr>
            <p:nvPr/>
          </p:nvGrpSpPr>
          <p:grpSpPr>
            <a:xfrm>
              <a:off x="6197394" y="1571853"/>
              <a:ext cx="5766000" cy="3240000"/>
              <a:chOff x="6377277" y="1871000"/>
              <a:chExt cx="4729289" cy="2657457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277" y="1871000"/>
                <a:ext cx="4729289" cy="2657457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 bwMode="auto">
              <a:xfrm>
                <a:off x="6484620" y="2395540"/>
                <a:ext cx="1352074" cy="70485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 bwMode="auto">
              <a:xfrm>
                <a:off x="6484620" y="2203402"/>
                <a:ext cx="1109186" cy="169277"/>
              </a:xfrm>
              <a:prstGeom prst="rect">
                <a:avLst/>
              </a:prstGeom>
              <a:solidFill>
                <a:srgbClr val="DBDCE0"/>
              </a:solidFill>
              <a:ln w="9525" cap="flat" cmpd="sng" algn="ctr">
                <a:solidFill>
                  <a:srgbClr val="DBDCE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6411814" y="2172624"/>
                <a:ext cx="1245854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900" kern="0" dirty="0" smtClean="0">
                    <a:ln w="2540">
                      <a:solidFill>
                        <a:srgbClr val="333333">
                          <a:alpha val="30000"/>
                        </a:srgbClr>
                      </a:solidFill>
                    </a:ln>
                    <a:solidFill>
                      <a:srgbClr val="302E2C"/>
                    </a:solidFill>
                    <a:latin typeface="빙그레체 BOLD" panose="02030803000000000000" pitchFamily="18" charset="-127"/>
                    <a:ea typeface="빙그레체 BOLD" panose="02030803000000000000" pitchFamily="18" charset="-127"/>
                  </a:rPr>
                  <a:t>닉네임을 입력하세요</a:t>
                </a:r>
                <a:endParaRPr lang="ko-KR" altLang="en-US" sz="900" dirty="0">
                  <a:ln w="2540">
                    <a:solidFill>
                      <a:srgbClr val="333333">
                        <a:alpha val="30000"/>
                      </a:srgbClr>
                    </a:solidFill>
                  </a:ln>
                  <a:solidFill>
                    <a:srgbClr val="302E2C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 bwMode="auto">
              <a:xfrm>
                <a:off x="9547860" y="2372679"/>
                <a:ext cx="1485900" cy="2132917"/>
              </a:xfrm>
              <a:prstGeom prst="rect">
                <a:avLst/>
              </a:prstGeom>
              <a:solidFill>
                <a:srgbClr val="DBDCE0"/>
              </a:solidFill>
              <a:ln w="9525" cap="flat" cmpd="sng" algn="ctr">
                <a:solidFill>
                  <a:srgbClr val="DBDCE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 bwMode="auto">
              <a:xfrm>
                <a:off x="7816027" y="2194223"/>
                <a:ext cx="1109186" cy="169277"/>
              </a:xfrm>
              <a:prstGeom prst="rect">
                <a:avLst/>
              </a:prstGeom>
              <a:solidFill>
                <a:srgbClr val="DBDCE0"/>
              </a:solidFill>
              <a:ln w="9525" cap="flat" cmpd="sng" algn="ctr">
                <a:solidFill>
                  <a:srgbClr val="DBDCE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7836694" y="2168666"/>
                <a:ext cx="98456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900" kern="0" dirty="0" smtClean="0">
                    <a:ln w="2540">
                      <a:solidFill>
                        <a:srgbClr val="333333">
                          <a:alpha val="30000"/>
                        </a:srgbClr>
                      </a:solidFill>
                    </a:ln>
                    <a:solidFill>
                      <a:srgbClr val="302E2C"/>
                    </a:solidFill>
                    <a:latin typeface="빙그레체 BOLD" panose="02030803000000000000" pitchFamily="18" charset="-127"/>
                    <a:ea typeface="빙그레체 BOLD" panose="02030803000000000000" pitchFamily="18" charset="-127"/>
                  </a:rPr>
                  <a:t>최근 시청 </a:t>
                </a:r>
                <a:r>
                  <a:rPr lang="en-US" altLang="ko-KR" sz="900" kern="0" dirty="0" smtClean="0">
                    <a:ln w="2540">
                      <a:solidFill>
                        <a:srgbClr val="333333">
                          <a:alpha val="30000"/>
                        </a:srgbClr>
                      </a:solidFill>
                    </a:ln>
                    <a:solidFill>
                      <a:srgbClr val="302E2C"/>
                    </a:solidFill>
                    <a:latin typeface="빙그레체 BOLD" panose="02030803000000000000" pitchFamily="18" charset="-127"/>
                    <a:ea typeface="빙그레체 BOLD" panose="02030803000000000000" pitchFamily="18" charset="-127"/>
                  </a:rPr>
                  <a:t>VOD</a:t>
                </a:r>
                <a:endParaRPr lang="ko-KR" altLang="en-US" sz="900" dirty="0">
                  <a:ln w="2540">
                    <a:solidFill>
                      <a:srgbClr val="333333">
                        <a:alpha val="30000"/>
                      </a:srgbClr>
                    </a:solidFill>
                  </a:ln>
                  <a:solidFill>
                    <a:srgbClr val="302E2C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 bwMode="auto">
              <a:xfrm>
                <a:off x="9547860" y="2194223"/>
                <a:ext cx="1109186" cy="169277"/>
              </a:xfrm>
              <a:prstGeom prst="rect">
                <a:avLst/>
              </a:prstGeom>
              <a:solidFill>
                <a:srgbClr val="DBDCE0"/>
              </a:solidFill>
              <a:ln w="9525" cap="flat" cmpd="sng" algn="ctr">
                <a:solidFill>
                  <a:srgbClr val="DBDCE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9816962" y="2611263"/>
                <a:ext cx="947695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n w="2540">
                      <a:solidFill>
                        <a:srgbClr val="333333">
                          <a:alpha val="30000"/>
                        </a:srgbClr>
                      </a:solidFill>
                    </a:ln>
                    <a:solidFill>
                      <a:srgbClr val="302E2C"/>
                    </a:solidFill>
                    <a:latin typeface="빙그레체 BOLD" panose="02030803000000000000" pitchFamily="18" charset="-127"/>
                    <a:ea typeface="빙그레체 BOLD" panose="02030803000000000000" pitchFamily="18" charset="-127"/>
                  </a:rPr>
                  <a:t>VOD </a:t>
                </a:r>
                <a:r>
                  <a:rPr lang="ko-KR" altLang="en-US" sz="900" dirty="0" smtClean="0">
                    <a:ln w="2540">
                      <a:solidFill>
                        <a:srgbClr val="333333">
                          <a:alpha val="30000"/>
                        </a:srgbClr>
                      </a:solidFill>
                    </a:ln>
                    <a:solidFill>
                      <a:srgbClr val="302E2C"/>
                    </a:solidFill>
                    <a:latin typeface="빙그레체 BOLD" panose="02030803000000000000" pitchFamily="18" charset="-127"/>
                    <a:ea typeface="빙그레체 BOLD" panose="02030803000000000000" pitchFamily="18" charset="-127"/>
                  </a:rPr>
                  <a:t>추천으로</a:t>
                </a:r>
                <a:endParaRPr lang="en-US" altLang="ko-KR" sz="900" dirty="0" smtClean="0">
                  <a:ln w="2540">
                    <a:solidFill>
                      <a:srgbClr val="333333">
                        <a:alpha val="30000"/>
                      </a:srgbClr>
                    </a:solidFill>
                  </a:ln>
                  <a:solidFill>
                    <a:srgbClr val="302E2C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endParaRPr>
              </a:p>
              <a:p>
                <a:pPr algn="ctr"/>
                <a:r>
                  <a:rPr lang="ko-KR" altLang="en-US" sz="900" dirty="0" smtClean="0">
                    <a:ln w="2540">
                      <a:solidFill>
                        <a:srgbClr val="333333">
                          <a:alpha val="30000"/>
                        </a:srgbClr>
                      </a:solidFill>
                    </a:ln>
                    <a:solidFill>
                      <a:srgbClr val="302E2C"/>
                    </a:solidFill>
                    <a:latin typeface="빙그레체 BOLD" panose="02030803000000000000" pitchFamily="18" charset="-127"/>
                    <a:ea typeface="빙그레체 BOLD" panose="02030803000000000000" pitchFamily="18" charset="-127"/>
                  </a:rPr>
                  <a:t>더 큰 재미를</a:t>
                </a:r>
                <a:endParaRPr lang="en-US" altLang="ko-KR" sz="900" dirty="0" smtClean="0">
                  <a:ln w="2540">
                    <a:solidFill>
                      <a:srgbClr val="333333">
                        <a:alpha val="30000"/>
                      </a:srgbClr>
                    </a:solidFill>
                  </a:ln>
                  <a:solidFill>
                    <a:srgbClr val="302E2C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endParaRPr>
              </a:p>
              <a:p>
                <a:pPr algn="ctr"/>
                <a:r>
                  <a:rPr lang="ko-KR" altLang="en-US" sz="900" dirty="0" smtClean="0">
                    <a:ln w="2540">
                      <a:solidFill>
                        <a:srgbClr val="333333">
                          <a:alpha val="30000"/>
                        </a:srgbClr>
                      </a:solidFill>
                    </a:ln>
                    <a:solidFill>
                      <a:srgbClr val="302E2C"/>
                    </a:solidFill>
                    <a:latin typeface="빙그레체 BOLD" panose="02030803000000000000" pitchFamily="18" charset="-127"/>
                    <a:ea typeface="빙그레체 BOLD" panose="02030803000000000000" pitchFamily="18" charset="-127"/>
                  </a:rPr>
                  <a:t>누려보세요</a:t>
                </a:r>
                <a:r>
                  <a:rPr lang="en-US" altLang="ko-KR" sz="900" dirty="0" smtClean="0">
                    <a:ln w="2540">
                      <a:solidFill>
                        <a:srgbClr val="333333">
                          <a:alpha val="30000"/>
                        </a:srgbClr>
                      </a:solidFill>
                    </a:ln>
                    <a:solidFill>
                      <a:srgbClr val="302E2C"/>
                    </a:solidFill>
                    <a:latin typeface="빙그레체 BOLD" panose="02030803000000000000" pitchFamily="18" charset="-127"/>
                    <a:ea typeface="빙그레체 BOLD" panose="02030803000000000000" pitchFamily="18" charset="-127"/>
                  </a:rPr>
                  <a:t>!</a:t>
                </a:r>
              </a:p>
            </p:txBody>
          </p:sp>
          <p:sp>
            <p:nvSpPr>
              <p:cNvPr id="6" name="오각형 5"/>
              <p:cNvSpPr/>
              <p:nvPr/>
            </p:nvSpPr>
            <p:spPr bwMode="auto">
              <a:xfrm>
                <a:off x="9848049" y="3128273"/>
                <a:ext cx="975451" cy="373066"/>
              </a:xfrm>
              <a:prstGeom prst="homePlate">
                <a:avLst>
                  <a:gd name="adj" fmla="val 24644"/>
                </a:avLst>
              </a:prstGeom>
              <a:solidFill>
                <a:srgbClr val="60616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9816962" y="3178042"/>
                <a:ext cx="100380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kern="0" spc="-150" smtClean="0">
                    <a:ln w="2540">
                      <a:solidFill>
                        <a:srgbClr val="DBDCE0">
                          <a:alpha val="30000"/>
                        </a:srgbClr>
                      </a:solidFill>
                    </a:ln>
                    <a:solidFill>
                      <a:srgbClr val="DBDCE0"/>
                    </a:solidFill>
                    <a:latin typeface="빙그레체 BOLD" panose="02030803000000000000" pitchFamily="18" charset="-127"/>
                    <a:ea typeface="빙그레체 BOLD" panose="02030803000000000000" pitchFamily="18" charset="-127"/>
                  </a:rPr>
                  <a:t>추천 시작하기</a:t>
                </a:r>
                <a:endParaRPr lang="ko-KR" altLang="en-US" sz="1200" spc="-150" dirty="0">
                  <a:ln w="2540">
                    <a:solidFill>
                      <a:srgbClr val="DBDCE0">
                        <a:alpha val="30000"/>
                      </a:srgbClr>
                    </a:solidFill>
                  </a:ln>
                  <a:solidFill>
                    <a:srgbClr val="DBDCE0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endParaRPr>
              </a:p>
            </p:txBody>
          </p:sp>
        </p:grpSp>
      </p:grpSp>
      <p:sp>
        <p:nvSpPr>
          <p:cNvPr id="31" name="모서리가 둥근 직사각형 30"/>
          <p:cNvSpPr/>
          <p:nvPr/>
        </p:nvSpPr>
        <p:spPr bwMode="auto">
          <a:xfrm>
            <a:off x="6425934" y="3296489"/>
            <a:ext cx="3051197" cy="1607101"/>
          </a:xfrm>
          <a:prstGeom prst="roundRect">
            <a:avLst/>
          </a:prstGeom>
          <a:noFill/>
          <a:ln w="34925" cap="flat" cmpd="sng" algn="ctr">
            <a:solidFill>
              <a:srgbClr val="CF1E37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567412" y="5446446"/>
            <a:ext cx="7294177" cy="895663"/>
            <a:chOff x="2567412" y="5446446"/>
            <a:chExt cx="7294177" cy="895663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CFA7D6D-BF92-4E3E-A6BD-3953A8A720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67412" y="5446446"/>
              <a:ext cx="7279663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60508A1-2DFB-48D6-B293-82DD9DE29B8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77779" y="6342109"/>
              <a:ext cx="7283810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</p:grpSp>
      <p:sp>
        <p:nvSpPr>
          <p:cNvPr id="38" name="모서리가 둥근 직사각형 37"/>
          <p:cNvSpPr/>
          <p:nvPr/>
        </p:nvSpPr>
        <p:spPr bwMode="auto">
          <a:xfrm>
            <a:off x="1763239" y="2825457"/>
            <a:ext cx="3051197" cy="1607101"/>
          </a:xfrm>
          <a:prstGeom prst="roundRect">
            <a:avLst/>
          </a:prstGeom>
          <a:noFill/>
          <a:ln w="34925" cap="flat" cmpd="sng" algn="ctr">
            <a:solidFill>
              <a:srgbClr val="CF1E37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807818" y="451838"/>
            <a:ext cx="173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3-1.  </a:t>
            </a:r>
            <a:r>
              <a:rPr lang="ko-KR" altLang="en-US" kern="0" dirty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내 집 마련</a:t>
            </a:r>
          </a:p>
        </p:txBody>
      </p:sp>
    </p:spTree>
    <p:extLst>
      <p:ext uri="{BB962C8B-B14F-4D97-AF65-F5344CB8AC3E}">
        <p14:creationId xmlns:p14="http://schemas.microsoft.com/office/powerpoint/2010/main" val="35065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64735" y="1067589"/>
            <a:ext cx="1795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계정 목록 화면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6973826" y="2052682"/>
            <a:ext cx="6292232" cy="46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kern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3060419" y="5609053"/>
            <a:ext cx="62922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+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계정 추가 기능을 통해 가구 구성원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각자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의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홈 화면</a:t>
            </a:r>
            <a:r>
              <a:rPr lang="en-US" altLang="ko-KR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보유 가능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98790" y="1809000"/>
            <a:ext cx="11661874" cy="3240000"/>
            <a:chOff x="398790" y="1643406"/>
            <a:chExt cx="11661874" cy="32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90" y="1643406"/>
              <a:ext cx="5754627" cy="32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113" y="1643406"/>
              <a:ext cx="5783551" cy="3240000"/>
            </a:xfrm>
            <a:prstGeom prst="rect">
              <a:avLst/>
            </a:prstGeom>
          </p:spPr>
        </p:pic>
      </p:grpSp>
      <p:sp>
        <p:nvSpPr>
          <p:cNvPr id="18" name="모서리가 둥근 직사각형 17"/>
          <p:cNvSpPr/>
          <p:nvPr/>
        </p:nvSpPr>
        <p:spPr bwMode="auto">
          <a:xfrm>
            <a:off x="6568766" y="2352150"/>
            <a:ext cx="2981633" cy="955687"/>
          </a:xfrm>
          <a:prstGeom prst="roundRect">
            <a:avLst/>
          </a:prstGeom>
          <a:noFill/>
          <a:ln w="34925" cap="flat" cmpd="sng" algn="ctr">
            <a:solidFill>
              <a:srgbClr val="CF1E37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2456295" y="3893408"/>
            <a:ext cx="819808" cy="368376"/>
          </a:xfrm>
          <a:prstGeom prst="roundRect">
            <a:avLst/>
          </a:prstGeom>
          <a:noFill/>
          <a:ln w="34925" cap="flat" cmpd="sng" algn="ctr">
            <a:solidFill>
              <a:srgbClr val="CF1E37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2489450" y="5521863"/>
            <a:ext cx="7283810" cy="750520"/>
            <a:chOff x="2563265" y="5446446"/>
            <a:chExt cx="7283810" cy="75052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CFA7D6D-BF92-4E3E-A6BD-3953A8A720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67412" y="5446446"/>
              <a:ext cx="7279663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60508A1-2DFB-48D6-B293-82DD9DE29B8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63265" y="6196966"/>
              <a:ext cx="7283810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</p:grpSp>
      <p:sp>
        <p:nvSpPr>
          <p:cNvPr id="31" name="직사각형 30"/>
          <p:cNvSpPr/>
          <p:nvPr/>
        </p:nvSpPr>
        <p:spPr>
          <a:xfrm>
            <a:off x="3807818" y="451838"/>
            <a:ext cx="173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3-1.  </a:t>
            </a:r>
            <a:r>
              <a:rPr lang="ko-KR" altLang="en-US" kern="0" dirty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내 집 마련</a:t>
            </a:r>
          </a:p>
        </p:txBody>
      </p:sp>
    </p:spTree>
    <p:extLst>
      <p:ext uri="{BB962C8B-B14F-4D97-AF65-F5344CB8AC3E}">
        <p14:creationId xmlns:p14="http://schemas.microsoft.com/office/powerpoint/2010/main" val="27626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6973826" y="2052682"/>
            <a:ext cx="6292232" cy="46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kern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2580094" y="5642426"/>
            <a:ext cx="77546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튜토리얼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진행 시</a:t>
            </a:r>
            <a:r>
              <a:rPr lang="en-US" altLang="ko-KR" sz="1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(VOD</a:t>
            </a:r>
            <a:r>
              <a:rPr lang="ko-KR" altLang="en-US" sz="1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sz="1400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단건</a:t>
            </a:r>
            <a:r>
              <a:rPr lang="ko-KR" altLang="en-US" sz="1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구매</a:t>
            </a:r>
            <a:r>
              <a:rPr lang="en-US" altLang="ko-KR" sz="1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)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err="1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아바타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와 랜덤으로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인테리어 아이템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지급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23658" y="1968972"/>
            <a:ext cx="11068294" cy="2924498"/>
            <a:chOff x="685563" y="2080684"/>
            <a:chExt cx="11068294" cy="292449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563" y="2080684"/>
              <a:ext cx="5204523" cy="2924498"/>
            </a:xfrm>
            <a:prstGeom prst="rect">
              <a:avLst/>
            </a:prstGeom>
          </p:spPr>
        </p:pic>
        <p:grpSp>
          <p:nvGrpSpPr>
            <p:cNvPr id="4" name="그룹 3"/>
            <p:cNvGrpSpPr>
              <a:grpSpLocks noChangeAspect="1"/>
            </p:cNvGrpSpPr>
            <p:nvPr/>
          </p:nvGrpSpPr>
          <p:grpSpPr>
            <a:xfrm>
              <a:off x="6549334" y="2080684"/>
              <a:ext cx="5204523" cy="2924498"/>
              <a:chOff x="6555453" y="2080685"/>
              <a:chExt cx="4802360" cy="2698517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5453" y="2080685"/>
                <a:ext cx="4802360" cy="2698517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07"/>
              <a:stretch/>
            </p:blipFill>
            <p:spPr>
              <a:xfrm>
                <a:off x="6750785" y="3367088"/>
                <a:ext cx="2607527" cy="1300572"/>
              </a:xfrm>
              <a:prstGeom prst="rect">
                <a:avLst/>
              </a:prstGeom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64735" y="1067589"/>
            <a:ext cx="185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MY</a:t>
            </a:r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홈 브라우저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5987643" y="3111670"/>
            <a:ext cx="678976" cy="595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&gt;&gt;&gt;</a:t>
            </a:r>
            <a:endParaRPr lang="ko-KR" altLang="en-US" sz="24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2489450" y="5521863"/>
            <a:ext cx="7283810" cy="750520"/>
            <a:chOff x="2563265" y="5446446"/>
            <a:chExt cx="7283810" cy="75052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CFA7D6D-BF92-4E3E-A6BD-3953A8A720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67412" y="5446446"/>
              <a:ext cx="7279663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60508A1-2DFB-48D6-B293-82DD9DE29B8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63265" y="6196966"/>
              <a:ext cx="7283810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</p:grpSp>
      <p:sp>
        <p:nvSpPr>
          <p:cNvPr id="24" name="모서리가 둥근 직사각형 23"/>
          <p:cNvSpPr/>
          <p:nvPr/>
        </p:nvSpPr>
        <p:spPr bwMode="auto">
          <a:xfrm>
            <a:off x="7493854" y="4046081"/>
            <a:ext cx="721232" cy="518229"/>
          </a:xfrm>
          <a:prstGeom prst="roundRect">
            <a:avLst/>
          </a:prstGeom>
          <a:noFill/>
          <a:ln w="34925" cap="flat" cmpd="sng" algn="ctr">
            <a:solidFill>
              <a:srgbClr val="CF1E37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8697437" y="3861892"/>
            <a:ext cx="823933" cy="911135"/>
          </a:xfrm>
          <a:prstGeom prst="roundRect">
            <a:avLst/>
          </a:prstGeom>
          <a:noFill/>
          <a:ln w="34925" cap="flat" cmpd="sng" algn="ctr">
            <a:solidFill>
              <a:srgbClr val="CF1E37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807818" y="451838"/>
            <a:ext cx="173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3-1.  </a:t>
            </a:r>
            <a:r>
              <a:rPr lang="ko-KR" altLang="en-US" kern="0" dirty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내 집 마련</a:t>
            </a:r>
          </a:p>
        </p:txBody>
      </p:sp>
    </p:spTree>
    <p:extLst>
      <p:ext uri="{BB962C8B-B14F-4D97-AF65-F5344CB8AC3E}">
        <p14:creationId xmlns:p14="http://schemas.microsoft.com/office/powerpoint/2010/main" val="9774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6973826" y="2052682"/>
            <a:ext cx="6292232" cy="46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kern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644" cy="68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6973826" y="2052682"/>
            <a:ext cx="6292232" cy="46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kern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644" cy="68802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606163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78325" y="1604128"/>
            <a:ext cx="3959274" cy="1366787"/>
            <a:chOff x="478325" y="1604128"/>
            <a:chExt cx="3959274" cy="1366787"/>
          </a:xfrm>
        </p:grpSpPr>
        <p:sp>
          <p:nvSpPr>
            <p:cNvPr id="7" name="직사각형 6"/>
            <p:cNvSpPr/>
            <p:nvPr/>
          </p:nvSpPr>
          <p:spPr>
            <a:xfrm>
              <a:off x="1975065" y="2122252"/>
              <a:ext cx="2462534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err="1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월정액</a:t>
              </a:r>
              <a:r>
                <a:rPr lang="ko-KR" altLang="en-US" sz="2800" dirty="0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 가입</a:t>
              </a:r>
              <a:r>
                <a:rPr lang="en-US" altLang="ko-KR" dirty="0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,</a:t>
              </a:r>
            </a:p>
            <a:p>
              <a:r>
                <a:rPr lang="ko-KR" altLang="en-US" dirty="0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경제적인 </a:t>
              </a:r>
              <a:r>
                <a:rPr lang="ko-KR" altLang="en-US" dirty="0" err="1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선택이에요</a:t>
              </a:r>
              <a:r>
                <a:rPr lang="en-US" altLang="ko-KR" dirty="0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!</a:t>
              </a:r>
              <a:r>
                <a:rPr lang="ko-KR" altLang="en-US" dirty="0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 </a:t>
              </a:r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78325" y="1604128"/>
              <a:ext cx="1478096" cy="1366787"/>
              <a:chOff x="496969" y="1830488"/>
              <a:chExt cx="1478096" cy="1366787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1" t="24154" r="84013" b="56649"/>
              <a:stretch/>
            </p:blipFill>
            <p:spPr>
              <a:xfrm>
                <a:off x="523637" y="1861961"/>
                <a:ext cx="1451428" cy="1320800"/>
              </a:xfrm>
              <a:prstGeom prst="roundRect">
                <a:avLst/>
              </a:prstGeom>
            </p:spPr>
          </p:pic>
          <p:sp>
            <p:nvSpPr>
              <p:cNvPr id="10" name="모서리가 둥근 직사각형 9"/>
              <p:cNvSpPr/>
              <p:nvPr/>
            </p:nvSpPr>
            <p:spPr bwMode="auto">
              <a:xfrm>
                <a:off x="496969" y="1830488"/>
                <a:ext cx="1478095" cy="1366787"/>
              </a:xfrm>
              <a:prstGeom prst="roundRect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6768446" y="3292023"/>
            <a:ext cx="4949953" cy="2520159"/>
            <a:chOff x="6768446" y="3292023"/>
            <a:chExt cx="4949953" cy="2520159"/>
          </a:xfrm>
        </p:grpSpPr>
        <p:sp>
          <p:nvSpPr>
            <p:cNvPr id="3" name="직사각형 2"/>
            <p:cNvSpPr/>
            <p:nvPr/>
          </p:nvSpPr>
          <p:spPr>
            <a:xfrm>
              <a:off x="6768446" y="4801508"/>
              <a:ext cx="49300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VOD</a:t>
              </a:r>
              <a:r>
                <a:rPr lang="ko-KR" altLang="en-US" sz="2400" dirty="0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를 눌러 손쉽게 구매해보세요</a:t>
              </a:r>
              <a:r>
                <a:rPr lang="en-US" altLang="ko-KR" sz="2400" dirty="0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!</a:t>
              </a:r>
              <a:endParaRPr lang="ko-KR" altLang="en-US" sz="2400" dirty="0">
                <a:ln w="254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빙그레체 BOLD" panose="02030803000000000000" pitchFamily="18" charset="-127"/>
                <a:ea typeface="빙그레체 BOLD" panose="02030803000000000000" pitchFamily="18" charset="-127"/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 bwMode="auto">
            <a:xfrm>
              <a:off x="9662741" y="3440127"/>
              <a:ext cx="2035773" cy="1291438"/>
            </a:xfrm>
            <a:prstGeom prst="round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60163" y="5165851"/>
              <a:ext cx="193835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참 쉽죠</a:t>
              </a:r>
              <a:r>
                <a:rPr lang="en-US" altLang="ko-KR" sz="3600" dirty="0" smtClean="0">
                  <a:ln w="2540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빙그레체 BOLD" panose="02030803000000000000" pitchFamily="18" charset="-127"/>
                  <a:ea typeface="빙그레체 BOLD" panose="02030803000000000000" pitchFamily="18" charset="-127"/>
                </a:rPr>
                <a:t>?</a:t>
              </a:r>
              <a:endParaRPr lang="ko-KR" altLang="en-US" sz="3600" dirty="0">
                <a:ln w="254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빙그레체 BOLD" panose="02030803000000000000" pitchFamily="18" charset="-127"/>
                <a:ea typeface="빙그레체 BOLD" panose="02030803000000000000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83" t="46937" r="3544" b="31123"/>
            <a:stretch/>
          </p:blipFill>
          <p:spPr>
            <a:xfrm>
              <a:off x="9584799" y="3292023"/>
              <a:ext cx="2133600" cy="1509485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51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7156110" y="2035300"/>
            <a:ext cx="5088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① 원하는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닉네임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설정 가능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7156110" y="2580348"/>
            <a:ext cx="5088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② 자신이 보유한 </a:t>
            </a:r>
            <a:r>
              <a:rPr lang="ko-KR" altLang="en-US" kern="0" dirty="0" err="1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뱃지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를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표시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7156110" y="3090335"/>
            <a:ext cx="5088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③ 자신이 원하는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프로필 사진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변경 가능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7156110" y="3600322"/>
            <a:ext cx="5088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④ 자신이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최근 시청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한 </a:t>
            </a:r>
            <a:r>
              <a:rPr lang="en-US" altLang="ko-KR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VOD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목록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표시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7156110" y="4114872"/>
            <a:ext cx="5088082" cy="12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⑤ 자신이 </a:t>
            </a:r>
            <a:r>
              <a:rPr lang="ko-KR" altLang="en-US" kern="0" dirty="0" err="1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큐레이션</a:t>
            </a:r>
            <a:r>
              <a:rPr lang="ko-KR" altLang="en-US" kern="0" dirty="0" err="1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을</a:t>
            </a: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통해 </a:t>
            </a:r>
            <a:r>
              <a:rPr lang="ko-KR" altLang="en-US" kern="0" dirty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표현</a:t>
            </a: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하는 추천 </a:t>
            </a:r>
            <a:r>
              <a:rPr lang="en-US" altLang="ko-KR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VOD</a:t>
            </a:r>
            <a:br>
              <a:rPr lang="en-US" altLang="ko-KR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특정 </a:t>
            </a: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단어</a:t>
            </a:r>
            <a:r>
              <a:rPr lang="en-US" altLang="ko-KR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, </a:t>
            </a: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감정에 어울리는 콘텐츠를 </a:t>
            </a:r>
            <a:r>
              <a:rPr lang="ko-KR" altLang="en-US" kern="0" dirty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추천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8770" y="1871000"/>
            <a:ext cx="6455056" cy="3429176"/>
            <a:chOff x="518770" y="1871000"/>
            <a:chExt cx="6455056" cy="342917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62" y="1871000"/>
              <a:ext cx="6102664" cy="342917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873" y="3524250"/>
              <a:ext cx="2185848" cy="168247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747"/>
            <a:stretch/>
          </p:blipFill>
          <p:spPr>
            <a:xfrm>
              <a:off x="1022351" y="3524250"/>
              <a:ext cx="603250" cy="168247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99"/>
            <a:stretch/>
          </p:blipFill>
          <p:spPr>
            <a:xfrm>
              <a:off x="3809999" y="3524250"/>
              <a:ext cx="584201" cy="168247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 bwMode="auto">
            <a:xfrm>
              <a:off x="993141" y="2318144"/>
              <a:ext cx="626110" cy="198262"/>
            </a:xfrm>
            <a:prstGeom prst="rect">
              <a:avLst/>
            </a:prstGeom>
            <a:noFill/>
            <a:ln w="1905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1683030" y="2318144"/>
              <a:ext cx="710919" cy="198262"/>
            </a:xfrm>
            <a:prstGeom prst="rect">
              <a:avLst/>
            </a:prstGeom>
            <a:noFill/>
            <a:ln w="1905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2811061" y="2318144"/>
              <a:ext cx="1913339" cy="1112658"/>
            </a:xfrm>
            <a:prstGeom prst="rect">
              <a:avLst/>
            </a:prstGeom>
            <a:noFill/>
            <a:ln w="1905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4953000" y="2318144"/>
              <a:ext cx="1917700" cy="2888584"/>
            </a:xfrm>
            <a:prstGeom prst="rect">
              <a:avLst/>
            </a:prstGeom>
            <a:noFill/>
            <a:ln w="28575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6377030" y="2161974"/>
              <a:ext cx="474064" cy="595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⑤</a:t>
              </a:r>
              <a:endParaRPr lang="ko-KR" altLang="en-US" sz="2400" b="1" dirty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4231892" y="2161974"/>
              <a:ext cx="474064" cy="595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④</a:t>
              </a:r>
              <a:endParaRPr lang="ko-KR" altLang="en-US" sz="2400" b="1" dirty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1033791" y="2563461"/>
              <a:ext cx="474064" cy="595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kern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③</a:t>
              </a:r>
              <a:endParaRPr lang="ko-KR" altLang="en-US" sz="2400" b="1" dirty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518770" y="2048401"/>
              <a:ext cx="454046" cy="595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① </a:t>
              </a:r>
              <a:endParaRPr lang="ko-KR" altLang="en-US" sz="2400" b="1" dirty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993141" y="2557222"/>
              <a:ext cx="1764334" cy="882423"/>
            </a:xfrm>
            <a:prstGeom prst="rect">
              <a:avLst/>
            </a:prstGeom>
            <a:noFill/>
            <a:ln w="1905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2354992" y="2032541"/>
              <a:ext cx="454046" cy="595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② </a:t>
              </a:r>
              <a:endParaRPr lang="ko-KR" altLang="en-US" sz="2400" b="1" dirty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64735" y="1067589"/>
            <a:ext cx="19094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MY</a:t>
            </a:r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홈</a:t>
            </a:r>
            <a:r>
              <a:rPr lang="en-US" altLang="ko-KR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브라우저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07818" y="45183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3-2. </a:t>
            </a:r>
            <a:r>
              <a:rPr lang="ko-KR" altLang="en-US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우리 집 꾸미기</a:t>
            </a:r>
            <a:endParaRPr lang="ko-KR" altLang="en-US" kern="0" dirty="0">
              <a:ln w="2540">
                <a:solidFill>
                  <a:srgbClr val="606163"/>
                </a:solidFill>
              </a:ln>
              <a:solidFill>
                <a:srgbClr val="60616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41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33791" y="1642030"/>
            <a:ext cx="4830041" cy="2714070"/>
            <a:chOff x="1033791" y="1642030"/>
            <a:chExt cx="4830041" cy="27140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791" y="1642030"/>
              <a:ext cx="4830041" cy="2714070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1153452" y="2950518"/>
              <a:ext cx="2668696" cy="1331621"/>
              <a:chOff x="1153452" y="2950518"/>
              <a:chExt cx="2668696" cy="133162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1909" y="2950518"/>
                <a:ext cx="1730021" cy="1331621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6747"/>
              <a:stretch/>
            </p:blipFill>
            <p:spPr>
              <a:xfrm>
                <a:off x="1153452" y="2950518"/>
                <a:ext cx="477451" cy="1331621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299"/>
              <a:stretch/>
            </p:blipFill>
            <p:spPr>
              <a:xfrm>
                <a:off x="3359774" y="2950518"/>
                <a:ext cx="462374" cy="1331621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 bwMode="auto">
            <a:xfrm>
              <a:off x="3873990" y="2885382"/>
              <a:ext cx="293071" cy="286443"/>
            </a:xfrm>
            <a:prstGeom prst="rect">
              <a:avLst/>
            </a:prstGeom>
            <a:noFill/>
            <a:ln w="1905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3390937" y="2814060"/>
              <a:ext cx="4540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①</a:t>
              </a:r>
              <a:r>
                <a:rPr lang="ko-KR" altLang="en-US" b="1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endParaRPr lang="ko-KR" altLang="en-US" b="1" dirty="0">
                <a:solidFill>
                  <a:srgbClr val="CF1E37"/>
                </a:solidFill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6546259" y="4552463"/>
            <a:ext cx="52786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② 친구목록 화면에서 친구의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닉네임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과 </a:t>
            </a:r>
            <a:r>
              <a:rPr lang="ko-KR" altLang="en-US" kern="0" dirty="0" err="1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뱃지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가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표현 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37783" y="1072666"/>
            <a:ext cx="4225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My home </a:t>
            </a:r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브라우저 </a:t>
            </a:r>
            <a:r>
              <a:rPr lang="en-US" altLang="ko-KR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– </a:t>
            </a:r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친구 추가 기능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1033791" y="4576719"/>
            <a:ext cx="5088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①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친구목록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버튼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: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버튼 클릭 시 친구목록 화면 팝업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558291" y="1642030"/>
            <a:ext cx="4830041" cy="2704019"/>
            <a:chOff x="6558291" y="1642030"/>
            <a:chExt cx="4830041" cy="270401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291" y="1642030"/>
              <a:ext cx="4830041" cy="2704019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6676866" y="2940993"/>
              <a:ext cx="2668696" cy="1331621"/>
              <a:chOff x="6676866" y="2940993"/>
              <a:chExt cx="2668696" cy="1331621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5323" y="2940993"/>
                <a:ext cx="1730021" cy="1331621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6747"/>
              <a:stretch/>
            </p:blipFill>
            <p:spPr>
              <a:xfrm>
                <a:off x="6676866" y="2940993"/>
                <a:ext cx="477451" cy="1331621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299"/>
              <a:stretch/>
            </p:blipFill>
            <p:spPr>
              <a:xfrm>
                <a:off x="8883188" y="2940993"/>
                <a:ext cx="462374" cy="1331621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 bwMode="auto">
            <a:xfrm>
              <a:off x="6676866" y="2940993"/>
              <a:ext cx="2668696" cy="1331621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78" t="15391" r="34878" b="10813"/>
            <a:stretch/>
          </p:blipFill>
          <p:spPr>
            <a:xfrm>
              <a:off x="8242915" y="2083284"/>
              <a:ext cx="1460792" cy="1995440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 bwMode="auto">
            <a:xfrm>
              <a:off x="8136937" y="1986018"/>
              <a:ext cx="1673813" cy="2157357"/>
            </a:xfrm>
            <a:prstGeom prst="rect">
              <a:avLst/>
            </a:prstGeom>
            <a:noFill/>
            <a:ln w="1905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8226724" y="1855570"/>
              <a:ext cx="4540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②</a:t>
              </a:r>
              <a:r>
                <a:rPr lang="ko-KR" altLang="en-US" b="1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endParaRPr lang="ko-KR" altLang="en-US" b="1" dirty="0">
                <a:solidFill>
                  <a:srgbClr val="CF1E37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 bwMode="auto">
            <a:xfrm>
              <a:off x="8289496" y="3705226"/>
              <a:ext cx="1328407" cy="306824"/>
            </a:xfrm>
            <a:prstGeom prst="rect">
              <a:avLst/>
            </a:prstGeom>
            <a:noFill/>
            <a:ln w="1905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9201711" y="3486074"/>
              <a:ext cx="4540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kern="0" dirty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③</a:t>
              </a:r>
              <a:r>
                <a:rPr lang="ko-KR" altLang="en-US" b="1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endParaRPr lang="ko-KR" altLang="en-US" b="1" dirty="0">
                <a:solidFill>
                  <a:srgbClr val="CF1E37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6558291" y="4961810"/>
            <a:ext cx="50880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③ 친구목록 화면 하단에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친구 추가</a:t>
            </a:r>
            <a:r>
              <a:rPr lang="en-US" altLang="ko-KR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기능을 통해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/>
            </a:r>
            <a:b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다른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B </a:t>
            </a:r>
            <a:r>
              <a:rPr lang="en-US" altLang="ko-KR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tv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유저를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검색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할 수 있음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807818" y="45183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3-2. </a:t>
            </a:r>
            <a:r>
              <a:rPr lang="ko-KR" altLang="en-US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우리 집 꾸미기</a:t>
            </a:r>
            <a:endParaRPr lang="ko-KR" altLang="en-US" kern="0" dirty="0">
              <a:ln w="2540">
                <a:solidFill>
                  <a:srgbClr val="606163"/>
                </a:solidFill>
              </a:ln>
              <a:solidFill>
                <a:srgbClr val="60616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97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9ADEF848-EAFA-4D44-9D79-1B3B93AB9B4E}"/>
              </a:ext>
            </a:extLst>
          </p:cNvPr>
          <p:cNvSpPr/>
          <p:nvPr/>
        </p:nvSpPr>
        <p:spPr bwMode="auto">
          <a:xfrm>
            <a:off x="-1480149" y="0"/>
            <a:ext cx="10637134" cy="6858000"/>
          </a:xfrm>
          <a:prstGeom prst="parallelogram">
            <a:avLst>
              <a:gd name="adj" fmla="val 21148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9875D-283D-49A5-8354-85132D5635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613458" y="474934"/>
            <a:ext cx="566056" cy="78120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5E63D98-C861-4380-8BF4-80AD867BE8CE}"/>
              </a:ext>
            </a:extLst>
          </p:cNvPr>
          <p:cNvSpPr txBox="1">
            <a:spLocks/>
          </p:cNvSpPr>
          <p:nvPr/>
        </p:nvSpPr>
        <p:spPr>
          <a:xfrm>
            <a:off x="1179514" y="572462"/>
            <a:ext cx="984566" cy="586155"/>
          </a:xfrm>
          <a:prstGeom prst="rect">
            <a:avLst/>
          </a:prstGeom>
        </p:spPr>
        <p:txBody>
          <a:bodyPr/>
          <a:lstStyle>
            <a:lvl1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11815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823627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235438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647254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0" kern="0" dirty="0">
                <a:ln w="3175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목차</a:t>
            </a:r>
            <a:endParaRPr lang="ko-KR" altLang="en-US" sz="1400" b="0" kern="0" dirty="0">
              <a:ln w="3175">
                <a:solidFill>
                  <a:srgbClr val="000433"/>
                </a:solidFill>
              </a:ln>
              <a:solidFill>
                <a:srgbClr val="000433"/>
              </a:solidFill>
              <a:latin typeface="SK Btv Bold" panose="00000800000000000000" pitchFamily="2" charset="-127"/>
              <a:ea typeface="SK Btv Bold" panose="000008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87F53DC-FEC0-41A1-861C-E4198A2E49D4}"/>
              </a:ext>
            </a:extLst>
          </p:cNvPr>
          <p:cNvSpPr txBox="1">
            <a:spLocks/>
          </p:cNvSpPr>
          <p:nvPr/>
        </p:nvSpPr>
        <p:spPr>
          <a:xfrm>
            <a:off x="1915162" y="1449416"/>
            <a:ext cx="5910400" cy="3837144"/>
          </a:xfrm>
          <a:prstGeom prst="rect">
            <a:avLst/>
          </a:prstGeom>
        </p:spPr>
        <p:txBody>
          <a:bodyPr/>
          <a:lstStyle>
            <a:lvl1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857945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11815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823627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235438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647254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24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1.  </a:t>
            </a:r>
            <a:r>
              <a:rPr lang="ko-KR" altLang="en-US" sz="24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기획 배경</a:t>
            </a:r>
          </a:p>
          <a:p>
            <a:endParaRPr lang="ko-KR" altLang="en-US" sz="2600" b="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en-US" altLang="ko-KR" sz="24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2. B </a:t>
            </a:r>
            <a:r>
              <a:rPr lang="en-US" altLang="ko-KR" sz="2400" b="0" kern="0" dirty="0" err="1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tv</a:t>
            </a:r>
            <a:r>
              <a:rPr lang="en-US" altLang="ko-KR" sz="24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en-US" altLang="ko-KR" sz="2400" b="0" kern="0" dirty="0" smtClean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B Live</a:t>
            </a:r>
            <a:r>
              <a:rPr lang="ko-KR" altLang="en-US" sz="2400" b="0" kern="0" dirty="0" smtClean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sz="24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소개</a:t>
            </a:r>
            <a:endParaRPr lang="en-US" altLang="ko-KR" sz="2400" b="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endParaRPr lang="ko-KR" altLang="en-US" sz="2600" b="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en-US" altLang="ko-KR" sz="24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3. B </a:t>
            </a:r>
            <a:r>
              <a:rPr lang="en-US" altLang="ko-KR" sz="2400" b="0" kern="0" dirty="0" err="1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tv</a:t>
            </a:r>
            <a:r>
              <a:rPr lang="en-US" altLang="ko-KR" sz="24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en-US" altLang="ko-KR" sz="2400" b="0" kern="0" dirty="0" smtClean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B Live</a:t>
            </a:r>
            <a:r>
              <a:rPr lang="ko-KR" altLang="en-US" sz="2400" b="0" kern="0" dirty="0" smtClean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실행방안</a:t>
            </a:r>
            <a:endParaRPr lang="en-US" altLang="ko-KR" sz="2400" b="0" kern="0" dirty="0" smtClean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en-US" altLang="ko-KR" sz="1800" b="0" kern="0" dirty="0" smtClean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	3-1</a:t>
            </a:r>
            <a:r>
              <a:rPr lang="en-US" altLang="ko-KR" sz="18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  </a:t>
            </a:r>
            <a:r>
              <a:rPr lang="ko-KR" altLang="en-US" sz="18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내 집 마련</a:t>
            </a:r>
          </a:p>
          <a:p>
            <a:r>
              <a:rPr lang="en-US" altLang="ko-KR" sz="1800" b="0" kern="0" dirty="0" smtClean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	3-2</a:t>
            </a:r>
            <a:r>
              <a:rPr lang="en-US" altLang="ko-KR" sz="18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 </a:t>
            </a:r>
            <a:r>
              <a:rPr lang="ko-KR" altLang="en-US" sz="18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우리 집 꾸미기</a:t>
            </a:r>
            <a:endParaRPr lang="en-US" altLang="ko-KR" sz="1800" b="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en-US" altLang="ko-KR" sz="1800" b="0" kern="0" dirty="0" smtClean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	3-3</a:t>
            </a:r>
            <a:r>
              <a:rPr lang="en-US" altLang="ko-KR" sz="18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 </a:t>
            </a:r>
            <a:r>
              <a:rPr lang="ko-KR" altLang="en-US" sz="18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친구 집 놀러가기</a:t>
            </a:r>
            <a:endParaRPr lang="en-US" altLang="ko-KR" sz="1800" b="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endParaRPr lang="ko-KR" altLang="en-US" sz="1800" b="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en-US" altLang="ko-KR" sz="24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4. </a:t>
            </a:r>
            <a:r>
              <a:rPr lang="ko-KR" altLang="en-US" sz="24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기대효과 및 결론</a:t>
            </a:r>
            <a:endParaRPr lang="en-US" altLang="ko-KR" sz="2400" b="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endParaRPr lang="en-US" altLang="ko-KR" sz="2400" b="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en-US" altLang="ko-KR" sz="24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* Internship Review : </a:t>
            </a:r>
            <a:r>
              <a:rPr lang="ko-KR" altLang="en-US" sz="2400" b="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구성원 행복방안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85FA5DD-64D8-4FD1-9F6F-0E96EF3333E3}"/>
              </a:ext>
            </a:extLst>
          </p:cNvPr>
          <p:cNvCxnSpPr>
            <a:cxnSpLocks/>
          </p:cNvCxnSpPr>
          <p:nvPr/>
        </p:nvCxnSpPr>
        <p:spPr bwMode="auto">
          <a:xfrm>
            <a:off x="1595596" y="1449416"/>
            <a:ext cx="0" cy="4217737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rgbClr val="E76F2D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9930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1168512" y="5658612"/>
            <a:ext cx="5278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②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랭킹 브라우저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를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배경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으로 배치함으로써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/>
            </a:r>
            <a:b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랭킹 높은 유저의 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노출도를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높임 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37782" y="1072666"/>
            <a:ext cx="3911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친구 추가 </a:t>
            </a:r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팝업 및</a:t>
            </a:r>
            <a:r>
              <a:rPr lang="en-US" altLang="ko-KR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랭킹 브라우저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1145494" y="5241362"/>
            <a:ext cx="5088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① 검색 팝업에서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닉네임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통해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B </a:t>
            </a:r>
            <a:r>
              <a:rPr lang="en-US" altLang="ko-KR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tv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유저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검색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가능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6472293" y="5230887"/>
            <a:ext cx="5397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③ 검색 팝업 종료 시 자연스레 랭킹 브라우저가 노출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/>
            </a:r>
            <a:b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닉네임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을 클릭해 해당 유저의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페이지로 이동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가능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4796" y="1795333"/>
            <a:ext cx="11565392" cy="3267334"/>
            <a:chOff x="304796" y="1488291"/>
            <a:chExt cx="11565392" cy="326733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96" y="1515625"/>
              <a:ext cx="5748001" cy="32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535" y="1488291"/>
              <a:ext cx="5752653" cy="3240000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 bwMode="auto">
            <a:xfrm>
              <a:off x="4953757" y="2977233"/>
              <a:ext cx="346908" cy="346908"/>
            </a:xfrm>
            <a:prstGeom prst="ellipse">
              <a:avLst/>
            </a:prstGeom>
            <a:noFill/>
            <a:ln w="28575" cap="flat" cmpd="sng" algn="ctr">
              <a:solidFill>
                <a:srgbClr val="CF1E37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17" name="오른쪽 화살표 16"/>
            <p:cNvSpPr/>
            <p:nvPr/>
          </p:nvSpPr>
          <p:spPr bwMode="auto">
            <a:xfrm>
              <a:off x="5544991" y="2944603"/>
              <a:ext cx="927302" cy="506067"/>
            </a:xfrm>
            <a:prstGeom prst="rightArrow">
              <a:avLst>
                <a:gd name="adj1" fmla="val 39962"/>
                <a:gd name="adj2" fmla="val 91990"/>
              </a:avLst>
            </a:prstGeom>
            <a:solidFill>
              <a:srgbClr val="CF1E3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807818" y="45183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3-2. </a:t>
            </a:r>
            <a:r>
              <a:rPr lang="ko-KR" altLang="en-US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우리 집 꾸미기</a:t>
            </a:r>
            <a:endParaRPr lang="ko-KR" altLang="en-US" kern="0" dirty="0">
              <a:ln w="2540">
                <a:solidFill>
                  <a:srgbClr val="606163"/>
                </a:solidFill>
              </a:ln>
              <a:solidFill>
                <a:srgbClr val="60616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36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37782" y="1072666"/>
            <a:ext cx="3911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랭킹 브라우저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7120045" y="2258195"/>
            <a:ext cx="569952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①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VOD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구매 시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랜덤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으로 제공되는 </a:t>
            </a:r>
            <a:endParaRPr lang="en-US" altLang="ko-KR" kern="0" dirty="0" smtClean="0">
              <a:ln w="2540">
                <a:solidFill>
                  <a:srgbClr val="000433">
                    <a:alpha val="30000"/>
                  </a:srgbClr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인테리어 아이템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들로 정해진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조합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을</a:t>
            </a:r>
            <a:endParaRPr lang="en-US" altLang="ko-KR" kern="0" dirty="0" smtClean="0">
              <a:ln w="2540">
                <a:solidFill>
                  <a:srgbClr val="000433">
                    <a:alpha val="30000"/>
                  </a:srgbClr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가장 많이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성공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시킨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B </a:t>
            </a:r>
            <a:r>
              <a:rPr lang="en-US" altLang="ko-KR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tv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유저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b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8" y="2004678"/>
            <a:ext cx="5981264" cy="336875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2696210" y="2755008"/>
            <a:ext cx="812310" cy="2135828"/>
          </a:xfrm>
          <a:prstGeom prst="rect">
            <a:avLst/>
          </a:prstGeom>
          <a:noFill/>
          <a:ln w="19050" cap="flat" cmpd="sng" algn="ctr">
            <a:solidFill>
              <a:srgbClr val="CF1E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704910" y="2755008"/>
            <a:ext cx="2826210" cy="2135828"/>
          </a:xfrm>
          <a:prstGeom prst="rect">
            <a:avLst/>
          </a:prstGeom>
          <a:noFill/>
          <a:ln w="19050" cap="flat" cmpd="sng" algn="ctr">
            <a:solidFill>
              <a:srgbClr val="CF1E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2820226" y="2064360"/>
            <a:ext cx="4540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① </a:t>
            </a:r>
            <a:endParaRPr lang="ko-KR" altLang="en-US" sz="3200" b="1" dirty="0">
              <a:ln w="2540">
                <a:solidFill>
                  <a:srgbClr val="CF1E37">
                    <a:alpha val="30000"/>
                  </a:srgbClr>
                </a:solidFill>
              </a:ln>
              <a:solidFill>
                <a:srgbClr val="CF1E37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5515852" y="2064360"/>
            <a:ext cx="454046" cy="763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kern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② </a:t>
            </a:r>
            <a:endParaRPr lang="ko-KR" altLang="en-US" sz="3200" b="1" dirty="0">
              <a:ln w="2540">
                <a:solidFill>
                  <a:srgbClr val="CF1E37">
                    <a:alpha val="30000"/>
                  </a:srgbClr>
                </a:solidFill>
              </a:ln>
              <a:solidFill>
                <a:srgbClr val="CF1E37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7120045" y="4006964"/>
            <a:ext cx="5397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② 장르별 </a:t>
            </a:r>
            <a:r>
              <a:rPr lang="en-US" altLang="ko-KR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VOD</a:t>
            </a:r>
            <a:r>
              <a:rPr lang="ko-KR" altLang="en-US" kern="0" dirty="0" err="1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시청횟수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를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기준으로 </a:t>
            </a:r>
            <a:endParaRPr lang="en-US" altLang="ko-KR" kern="0" dirty="0" smtClean="0">
              <a:ln w="2540">
                <a:solidFill>
                  <a:srgbClr val="000433">
                    <a:alpha val="30000"/>
                  </a:srgbClr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내림차순 정렬의</a:t>
            </a:r>
            <a:r>
              <a:rPr lang="en-US" altLang="ko-KR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순위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를 </a:t>
            </a: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표시</a:t>
            </a:r>
            <a:r>
              <a:rPr lang="en-US" altLang="ko-KR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kern="0" dirty="0">
              <a:ln w="2540">
                <a:solidFill>
                  <a:srgbClr val="000433">
                    <a:alpha val="30000"/>
                  </a:srgbClr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173469" y="31661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* VOD</a:t>
            </a:r>
            <a:r>
              <a:rPr lang="ko-KR" altLang="en-US" sz="12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를 시청하며 </a:t>
            </a:r>
            <a:r>
              <a:rPr lang="ko-KR" altLang="en-US" sz="12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조합에 필요한 </a:t>
            </a:r>
            <a:r>
              <a:rPr lang="en-US" altLang="ko-KR" sz="12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sz="12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인테리어 아이템</a:t>
            </a:r>
            <a:r>
              <a:rPr lang="en-US" altLang="ko-KR" sz="12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sz="12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들을</a:t>
            </a:r>
            <a:r>
              <a:rPr lang="en-US" altLang="ko-KR" sz="12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/>
            </a:r>
            <a:br>
              <a:rPr lang="en-US" altLang="ko-KR" sz="12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ko-KR" altLang="en-US" sz="12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모아간다는 </a:t>
            </a:r>
            <a:r>
              <a:rPr lang="ko-KR" altLang="en-US" sz="1200" kern="0" dirty="0" err="1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게이미피케이션</a:t>
            </a:r>
            <a:r>
              <a:rPr lang="ko-KR" altLang="en-US" sz="12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요소</a:t>
            </a:r>
            <a:r>
              <a:rPr lang="en-US" altLang="ko-KR" sz="12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807818" y="45183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3-2. </a:t>
            </a:r>
            <a:r>
              <a:rPr lang="ko-KR" altLang="en-US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우리 집 꾸미기</a:t>
            </a:r>
            <a:endParaRPr lang="ko-KR" altLang="en-US" kern="0" dirty="0">
              <a:ln w="2540">
                <a:solidFill>
                  <a:srgbClr val="606163"/>
                </a:solidFill>
              </a:ln>
              <a:solidFill>
                <a:srgbClr val="60616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7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281337" y="1665795"/>
            <a:ext cx="5766002" cy="3240000"/>
            <a:chOff x="1033791" y="1642030"/>
            <a:chExt cx="4830041" cy="27140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791" y="1642030"/>
              <a:ext cx="4830041" cy="2714070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1153452" y="2950518"/>
              <a:ext cx="2668696" cy="1331621"/>
              <a:chOff x="1153452" y="2950518"/>
              <a:chExt cx="2668696" cy="133162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1909" y="2950518"/>
                <a:ext cx="1730021" cy="1331621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6747"/>
              <a:stretch/>
            </p:blipFill>
            <p:spPr>
              <a:xfrm>
                <a:off x="1153452" y="2950518"/>
                <a:ext cx="477451" cy="1331621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299"/>
              <a:stretch/>
            </p:blipFill>
            <p:spPr>
              <a:xfrm>
                <a:off x="3359774" y="2950518"/>
                <a:ext cx="462374" cy="1331621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 bwMode="auto">
            <a:xfrm>
              <a:off x="3855667" y="3209232"/>
              <a:ext cx="293071" cy="286443"/>
            </a:xfrm>
            <a:prstGeom prst="rect">
              <a:avLst/>
            </a:prstGeom>
            <a:noFill/>
            <a:ln w="3810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3414484" y="3016223"/>
              <a:ext cx="45404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①</a:t>
              </a:r>
              <a:r>
                <a:rPr lang="ko-KR" altLang="en-US" b="1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endParaRPr lang="ko-KR" altLang="en-US" b="1" dirty="0">
                <a:solidFill>
                  <a:srgbClr val="CF1E37"/>
                </a:solidFill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3372830" y="5553611"/>
            <a:ext cx="74285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② 보유하지 않은 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뱃지는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음영처리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,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보유한 </a:t>
            </a:r>
            <a:r>
              <a:rPr lang="ko-KR" altLang="en-US" kern="0" dirty="0" err="1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뱃지는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색감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을 더함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b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특정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장르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를 일정 횟수 이상 시청할 경우 해당 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뱃지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지급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b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뱃지를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보유한 사람의 </a:t>
            </a:r>
            <a:r>
              <a:rPr lang="en-US" altLang="ko-KR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장르 전문성</a:t>
            </a:r>
            <a:r>
              <a:rPr lang="en-US" altLang="ko-KR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을 표하기 위함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37783" y="1072666"/>
            <a:ext cx="4166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My home </a:t>
            </a:r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브라우저 </a:t>
            </a:r>
            <a:r>
              <a:rPr lang="en-US" altLang="ko-KR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– </a:t>
            </a:r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뱃지 보유 기능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3394374" y="5144645"/>
            <a:ext cx="5088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① 보유 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뱃지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버튼 클릭 시 보유 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뱃지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화면 팝업</a:t>
            </a:r>
            <a:endParaRPr lang="ko-KR" altLang="en-US" dirty="0"/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6145620" y="1666085"/>
            <a:ext cx="5725262" cy="3240000"/>
            <a:chOff x="6679021" y="1630398"/>
            <a:chExt cx="4816467" cy="272570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021" y="1630398"/>
              <a:ext cx="4816467" cy="2725701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6801524" y="2940993"/>
              <a:ext cx="2668696" cy="1331621"/>
              <a:chOff x="6676866" y="2940993"/>
              <a:chExt cx="2668696" cy="1331621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5323" y="2940993"/>
                <a:ext cx="1730021" cy="1331621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6747"/>
              <a:stretch/>
            </p:blipFill>
            <p:spPr>
              <a:xfrm>
                <a:off x="6676866" y="2940993"/>
                <a:ext cx="477451" cy="1331621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299"/>
              <a:stretch/>
            </p:blipFill>
            <p:spPr>
              <a:xfrm>
                <a:off x="8883188" y="2940993"/>
                <a:ext cx="462374" cy="1331621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 bwMode="auto">
            <a:xfrm>
              <a:off x="6803198" y="2940993"/>
              <a:ext cx="2668696" cy="1331621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78" t="15391" r="34878" b="10813"/>
            <a:stretch/>
          </p:blipFill>
          <p:spPr>
            <a:xfrm>
              <a:off x="8242915" y="2083284"/>
              <a:ext cx="1460792" cy="199544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8088247" y="1848444"/>
              <a:ext cx="454046" cy="469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② </a:t>
              </a:r>
              <a:endParaRPr lang="ko-KR" altLang="en-US" b="1" dirty="0">
                <a:solidFill>
                  <a:srgbClr val="CF1E37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 bwMode="auto">
            <a:xfrm>
              <a:off x="8289496" y="3705226"/>
              <a:ext cx="1328407" cy="306824"/>
            </a:xfrm>
            <a:prstGeom prst="rect">
              <a:avLst/>
            </a:prstGeom>
            <a:noFill/>
            <a:ln w="1905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9265852" y="3573451"/>
              <a:ext cx="454046" cy="469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ker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③</a:t>
              </a:r>
              <a:r>
                <a:rPr lang="ko-KR" altLang="en-US" b="1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endParaRPr lang="ko-KR" altLang="en-US" b="1" dirty="0">
                <a:solidFill>
                  <a:srgbClr val="CF1E37"/>
                </a:solidFill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1" t="15666" r="10061" b="11472"/>
            <a:stretch/>
          </p:blipFill>
          <p:spPr>
            <a:xfrm>
              <a:off x="7163608" y="2057134"/>
              <a:ext cx="3847292" cy="1985997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 bwMode="auto">
            <a:xfrm>
              <a:off x="7040249" y="1977690"/>
              <a:ext cx="4123899" cy="2157357"/>
            </a:xfrm>
            <a:prstGeom prst="rect">
              <a:avLst/>
            </a:prstGeom>
            <a:noFill/>
            <a:ln w="3810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7064454" y="3564190"/>
              <a:ext cx="45404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kern="0" dirty="0" smtClean="0">
                  <a:ln w="2540"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②</a:t>
              </a:r>
              <a:r>
                <a:rPr lang="ko-KR" altLang="en-US" b="1" kern="0" dirty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endParaRPr lang="ko-KR" altLang="en-US" b="1" dirty="0">
                <a:solidFill>
                  <a:srgbClr val="CF1E37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807818" y="45183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3-2. </a:t>
            </a:r>
            <a:r>
              <a:rPr lang="ko-KR" altLang="en-US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우리 집 꾸미기</a:t>
            </a:r>
            <a:endParaRPr lang="ko-KR" altLang="en-US" kern="0" dirty="0">
              <a:ln w="2540">
                <a:solidFill>
                  <a:srgbClr val="606163"/>
                </a:solidFill>
              </a:ln>
              <a:solidFill>
                <a:srgbClr val="60616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0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37783" y="1072666"/>
            <a:ext cx="3927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My home </a:t>
            </a:r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브라우저 </a:t>
            </a:r>
            <a:r>
              <a:rPr lang="en-US" altLang="ko-KR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– </a:t>
            </a:r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쪽지함 기능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1873202" y="4574145"/>
            <a:ext cx="5088082" cy="46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① 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쪽지함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버튼 클릭 시 </a:t>
            </a:r>
            <a:r>
              <a:rPr lang="ko-KR" altLang="en-US" kern="0" dirty="0" err="1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쪽지함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화면 팝업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500391" y="1596521"/>
            <a:ext cx="5125335" cy="2880000"/>
            <a:chOff x="1033791" y="1642030"/>
            <a:chExt cx="4830041" cy="27140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791" y="1642030"/>
              <a:ext cx="4830041" cy="2714070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1153452" y="2950518"/>
              <a:ext cx="2668696" cy="1331621"/>
              <a:chOff x="1153452" y="2950518"/>
              <a:chExt cx="2668696" cy="133162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1909" y="2950518"/>
                <a:ext cx="1730021" cy="1331621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6747"/>
              <a:stretch/>
            </p:blipFill>
            <p:spPr>
              <a:xfrm>
                <a:off x="1153452" y="2950518"/>
                <a:ext cx="477451" cy="1331621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299"/>
              <a:stretch/>
            </p:blipFill>
            <p:spPr>
              <a:xfrm>
                <a:off x="3359774" y="2950518"/>
                <a:ext cx="462374" cy="1331621"/>
              </a:xfrm>
              <a:prstGeom prst="rect">
                <a:avLst/>
              </a:prstGeom>
            </p:spPr>
          </p:pic>
        </p:grpSp>
      </p:grpSp>
      <p:sp>
        <p:nvSpPr>
          <p:cNvPr id="8" name="직사각형 7"/>
          <p:cNvSpPr/>
          <p:nvPr/>
        </p:nvSpPr>
        <p:spPr bwMode="auto">
          <a:xfrm>
            <a:off x="3500067" y="3591488"/>
            <a:ext cx="293071" cy="286443"/>
          </a:xfrm>
          <a:prstGeom prst="rect">
            <a:avLst/>
          </a:prstGeom>
          <a:noFill/>
          <a:ln w="38100" cap="flat" cmpd="sng" algn="ctr">
            <a:solidFill>
              <a:srgbClr val="CF1E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grpSp>
        <p:nvGrpSpPr>
          <p:cNvPr id="21" name="그룹 20"/>
          <p:cNvGrpSpPr>
            <a:grpSpLocks noChangeAspect="1"/>
          </p:cNvGrpSpPr>
          <p:nvPr/>
        </p:nvGrpSpPr>
        <p:grpSpPr>
          <a:xfrm>
            <a:off x="6096000" y="1202220"/>
            <a:ext cx="5136715" cy="2880000"/>
            <a:chOff x="6712696" y="1654458"/>
            <a:chExt cx="4830041" cy="2708057"/>
          </a:xfrm>
        </p:grpSpPr>
        <p:grpSp>
          <p:nvGrpSpPr>
            <p:cNvPr id="10" name="그룹 9"/>
            <p:cNvGrpSpPr/>
            <p:nvPr/>
          </p:nvGrpSpPr>
          <p:grpSpPr>
            <a:xfrm>
              <a:off x="6801524" y="2950518"/>
              <a:ext cx="2668696" cy="1331621"/>
              <a:chOff x="6676866" y="2940993"/>
              <a:chExt cx="2668696" cy="1331621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5323" y="2940993"/>
                <a:ext cx="1730021" cy="1331621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6747"/>
              <a:stretch/>
            </p:blipFill>
            <p:spPr>
              <a:xfrm>
                <a:off x="6676866" y="2940993"/>
                <a:ext cx="477451" cy="1331621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299"/>
              <a:stretch/>
            </p:blipFill>
            <p:spPr>
              <a:xfrm>
                <a:off x="8883188" y="2940993"/>
                <a:ext cx="462374" cy="1331621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6712696" y="1654458"/>
              <a:ext cx="4830041" cy="2708057"/>
              <a:chOff x="6712696" y="1654458"/>
              <a:chExt cx="4830041" cy="2708057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2696" y="1654458"/>
                <a:ext cx="4830041" cy="2708057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 bwMode="auto">
              <a:xfrm>
                <a:off x="6803198" y="2986978"/>
                <a:ext cx="2668696" cy="1331621"/>
              </a:xfrm>
              <a:prstGeom prst="rect">
                <a:avLst/>
              </a:prstGeom>
              <a:solidFill>
                <a:schemeClr val="tx1">
                  <a:alpha val="3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73" t="16004" r="9973" b="11117"/>
              <a:stretch/>
            </p:blipFill>
            <p:spPr>
              <a:xfrm>
                <a:off x="7194400" y="2101129"/>
                <a:ext cx="3866632" cy="1973620"/>
              </a:xfrm>
              <a:prstGeom prst="rect">
                <a:avLst/>
              </a:prstGeom>
            </p:spPr>
          </p:pic>
        </p:grpSp>
      </p:grpSp>
      <p:cxnSp>
        <p:nvCxnSpPr>
          <p:cNvPr id="37" name="직선 화살표 연결선 36"/>
          <p:cNvCxnSpPr/>
          <p:nvPr/>
        </p:nvCxnSpPr>
        <p:spPr bwMode="auto">
          <a:xfrm flipV="1">
            <a:off x="3821366" y="2541796"/>
            <a:ext cx="2734899" cy="1030261"/>
          </a:xfrm>
          <a:prstGeom prst="straightConnector1">
            <a:avLst/>
          </a:prstGeom>
          <a:solidFill>
            <a:schemeClr val="bg1"/>
          </a:solidFill>
          <a:ln w="76200" cap="flat" cmpd="sng" algn="ctr">
            <a:solidFill>
              <a:srgbClr val="CF1E3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직사각형 5"/>
          <p:cNvSpPr/>
          <p:nvPr/>
        </p:nvSpPr>
        <p:spPr>
          <a:xfrm>
            <a:off x="3528422" y="3047108"/>
            <a:ext cx="553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①</a:t>
            </a:r>
            <a:endParaRPr lang="ko-KR" altLang="en-US" sz="3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1873202" y="5081717"/>
            <a:ext cx="7428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②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err="1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같이보기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기능은 친구에게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VOD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를 추천하는 기능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b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'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선물하기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기능은 친구에게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VOD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를 구매해주는 기능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0" y="4244118"/>
            <a:ext cx="4069937" cy="2315876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 bwMode="auto">
          <a:xfrm>
            <a:off x="8017362" y="2393101"/>
            <a:ext cx="1715163" cy="204888"/>
          </a:xfrm>
          <a:prstGeom prst="roundRect">
            <a:avLst/>
          </a:prstGeom>
          <a:noFill/>
          <a:ln w="28575" cap="flat" cmpd="sng" algn="ctr">
            <a:solidFill>
              <a:srgbClr val="CF1E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cxnSp>
        <p:nvCxnSpPr>
          <p:cNvPr id="42" name="직선 화살표 연결선 41"/>
          <p:cNvCxnSpPr/>
          <p:nvPr/>
        </p:nvCxnSpPr>
        <p:spPr bwMode="auto">
          <a:xfrm>
            <a:off x="8943783" y="2603224"/>
            <a:ext cx="788742" cy="1970921"/>
          </a:xfrm>
          <a:prstGeom prst="straightConnector1">
            <a:avLst/>
          </a:prstGeom>
          <a:solidFill>
            <a:schemeClr val="bg1"/>
          </a:solidFill>
          <a:ln w="60325" cap="flat" cmpd="sng" algn="ctr">
            <a:solidFill>
              <a:srgbClr val="CF1E3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직사각형 42"/>
          <p:cNvSpPr/>
          <p:nvPr/>
        </p:nvSpPr>
        <p:spPr>
          <a:xfrm>
            <a:off x="6698234" y="1899120"/>
            <a:ext cx="553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②</a:t>
            </a:r>
            <a:endParaRPr lang="ko-KR" altLang="en-US" sz="3200" dirty="0"/>
          </a:p>
        </p:txBody>
      </p:sp>
      <p:sp>
        <p:nvSpPr>
          <p:cNvPr id="44" name="직사각형 43"/>
          <p:cNvSpPr/>
          <p:nvPr/>
        </p:nvSpPr>
        <p:spPr>
          <a:xfrm>
            <a:off x="3807818" y="45183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3-2. </a:t>
            </a:r>
            <a:r>
              <a:rPr lang="ko-KR" altLang="en-US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우리 집 꾸미기</a:t>
            </a:r>
            <a:endParaRPr lang="ko-KR" altLang="en-US" kern="0" dirty="0">
              <a:ln w="2540">
                <a:solidFill>
                  <a:srgbClr val="606163"/>
                </a:solidFill>
              </a:ln>
              <a:solidFill>
                <a:srgbClr val="60616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7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37783" y="1072666"/>
            <a:ext cx="4501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지인</a:t>
            </a:r>
            <a:r>
              <a:rPr lang="en-US" altLang="ko-KR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(</a:t>
            </a:r>
            <a:r>
              <a:rPr lang="ko-KR" altLang="en-US" sz="2000" dirty="0" err="1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인플루언서</a:t>
            </a:r>
            <a:r>
              <a:rPr lang="en-US" altLang="ko-KR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)</a:t>
            </a:r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의 홈 화면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6855681" y="1862901"/>
            <a:ext cx="5088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①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B </a:t>
            </a:r>
            <a:r>
              <a:rPr lang="en-US" altLang="ko-KR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tv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유저의 방문자가 많은 사용자는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/>
            </a:r>
            <a:b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'</a:t>
            </a:r>
            <a:r>
              <a:rPr lang="ko-KR" altLang="en-US" kern="0" dirty="0" err="1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인플루언서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의 호칭을 얻음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802848" y="1586367"/>
            <a:ext cx="6153285" cy="3132806"/>
            <a:chOff x="882331" y="1664612"/>
            <a:chExt cx="7793462" cy="396786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331" y="1664612"/>
              <a:ext cx="7069613" cy="3967866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963827" y="2867627"/>
              <a:ext cx="7711966" cy="2764851"/>
              <a:chOff x="963827" y="2867627"/>
              <a:chExt cx="7711966" cy="2764851"/>
            </a:xfrm>
          </p:grpSpPr>
          <p:sp>
            <p:nvSpPr>
              <p:cNvPr id="6" name="직사각형 5"/>
              <p:cNvSpPr/>
              <p:nvPr/>
            </p:nvSpPr>
            <p:spPr bwMode="auto">
              <a:xfrm>
                <a:off x="963827" y="3534032"/>
                <a:ext cx="4077730" cy="2098446"/>
              </a:xfrm>
              <a:prstGeom prst="rect">
                <a:avLst/>
              </a:prstGeom>
              <a:noFill/>
              <a:ln w="57150" cap="flat" cmpd="sng" algn="ctr">
                <a:solidFill>
                  <a:srgbClr val="CF1E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cxnSp>
            <p:nvCxnSpPr>
              <p:cNvPr id="14" name="직선 화살표 연결선 13"/>
              <p:cNvCxnSpPr/>
              <p:nvPr/>
            </p:nvCxnSpPr>
            <p:spPr bwMode="auto">
              <a:xfrm flipV="1">
                <a:off x="5041557" y="2867627"/>
                <a:ext cx="3634236" cy="1259533"/>
              </a:xfrm>
              <a:prstGeom prst="straightConnector1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CF1E37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6855681" y="2786231"/>
            <a:ext cx="5088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②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인플루언서의 홈 화면에는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광고를 의뢰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한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/>
            </a:r>
            <a:b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회사로부터 받은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인테리어 아이템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을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/>
            </a:r>
            <a:b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배치할 수 있음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b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 </a:t>
            </a:r>
            <a:r>
              <a:rPr lang="en-US" altLang="ko-KR" sz="1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ex. LG </a:t>
            </a:r>
            <a:r>
              <a:rPr lang="ko-KR" altLang="en-US" sz="1400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시그니처</a:t>
            </a:r>
            <a:r>
              <a:rPr lang="ko-KR" altLang="en-US" sz="1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냉장고</a:t>
            </a:r>
            <a:r>
              <a:rPr lang="en-US" altLang="ko-KR" sz="1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, </a:t>
            </a:r>
            <a:r>
              <a:rPr lang="ko-KR" altLang="en-US" sz="1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삼성 스마트</a:t>
            </a:r>
            <a:r>
              <a:rPr lang="en-US" altLang="ko-KR" sz="1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TV </a:t>
            </a:r>
            <a:r>
              <a:rPr lang="ko-KR" altLang="en-US" sz="1400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등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endParaRPr lang="ko-KR" altLang="en-US" dirty="0"/>
          </a:p>
        </p:txBody>
      </p:sp>
      <p:sp>
        <p:nvSpPr>
          <p:cNvPr id="24" name="아래쪽 화살표 23"/>
          <p:cNvSpPr/>
          <p:nvPr/>
        </p:nvSpPr>
        <p:spPr bwMode="auto">
          <a:xfrm>
            <a:off x="8365006" y="4038613"/>
            <a:ext cx="855194" cy="643301"/>
          </a:xfrm>
          <a:prstGeom prst="downArrow">
            <a:avLst>
              <a:gd name="adj1" fmla="val 52692"/>
              <a:gd name="adj2" fmla="val 50000"/>
            </a:avLst>
          </a:prstGeom>
          <a:solidFill>
            <a:srgbClr val="CF1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50334" y="4906536"/>
            <a:ext cx="5884538" cy="1444925"/>
            <a:chOff x="6059225" y="4938966"/>
            <a:chExt cx="5884538" cy="1444925"/>
          </a:xfrm>
        </p:grpSpPr>
        <p:grpSp>
          <p:nvGrpSpPr>
            <p:cNvPr id="40" name="그룹 39"/>
            <p:cNvGrpSpPr/>
            <p:nvPr/>
          </p:nvGrpSpPr>
          <p:grpSpPr>
            <a:xfrm>
              <a:off x="6059225" y="4953778"/>
              <a:ext cx="1263316" cy="1263316"/>
              <a:chOff x="6627480" y="4884821"/>
              <a:chExt cx="1263316" cy="1263316"/>
            </a:xfrm>
          </p:grpSpPr>
          <p:sp>
            <p:nvSpPr>
              <p:cNvPr id="42" name="타원 41"/>
              <p:cNvSpPr/>
              <p:nvPr/>
            </p:nvSpPr>
            <p:spPr bwMode="auto">
              <a:xfrm>
                <a:off x="6627480" y="4884821"/>
                <a:ext cx="1263316" cy="126331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CEBC39C-3CC3-479C-A33A-70C9E9DF4DC4}"/>
                  </a:ext>
                </a:extLst>
              </p:cNvPr>
              <p:cNvSpPr/>
              <p:nvPr/>
            </p:nvSpPr>
            <p:spPr>
              <a:xfrm>
                <a:off x="6741780" y="5308730"/>
                <a:ext cx="1034716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kern="0" smtClean="0">
                    <a:ln w="2540">
                      <a:solidFill>
                        <a:srgbClr val="000433">
                          <a:alpha val="30000"/>
                        </a:srgbClr>
                      </a:solidFill>
                    </a:ln>
                    <a:solidFill>
                      <a:srgbClr val="000433"/>
                    </a:solidFill>
                    <a:latin typeface="SK Btv Light" panose="00000300000000000000" pitchFamily="2" charset="-127"/>
                    <a:ea typeface="SK Btv Light" panose="00000300000000000000" pitchFamily="2" charset="-127"/>
                  </a:rPr>
                  <a:t>인플루언서</a:t>
                </a:r>
                <a:endParaRPr lang="ko-KR" altLang="en-US" sz="1400" dirty="0"/>
              </a:p>
            </p:txBody>
          </p:sp>
        </p:grpSp>
        <p:sp>
          <p:nvSpPr>
            <p:cNvPr id="25" name="타원 24"/>
            <p:cNvSpPr/>
            <p:nvPr/>
          </p:nvSpPr>
          <p:spPr bwMode="auto">
            <a:xfrm>
              <a:off x="8369836" y="4938966"/>
              <a:ext cx="1263316" cy="126331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8484136" y="5362875"/>
              <a:ext cx="1034716" cy="385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SKB</a:t>
              </a:r>
              <a:endParaRPr lang="ko-KR" altLang="en-US" sz="1400" dirty="0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0680447" y="4938966"/>
              <a:ext cx="1263316" cy="1263316"/>
              <a:chOff x="10625800" y="4884821"/>
              <a:chExt cx="1263316" cy="1263316"/>
            </a:xfrm>
          </p:grpSpPr>
          <p:sp>
            <p:nvSpPr>
              <p:cNvPr id="46" name="타원 45"/>
              <p:cNvSpPr/>
              <p:nvPr/>
            </p:nvSpPr>
            <p:spPr bwMode="auto">
              <a:xfrm>
                <a:off x="10625800" y="4884821"/>
                <a:ext cx="1263316" cy="126331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BC39C-3CC3-479C-A33A-70C9E9DF4DC4}"/>
                  </a:ext>
                </a:extLst>
              </p:cNvPr>
              <p:cNvSpPr/>
              <p:nvPr/>
            </p:nvSpPr>
            <p:spPr>
              <a:xfrm>
                <a:off x="10740100" y="5308730"/>
                <a:ext cx="1149016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kern="0" smtClean="0">
                    <a:ln w="2540">
                      <a:solidFill>
                        <a:srgbClr val="000433">
                          <a:alpha val="30000"/>
                        </a:srgbClr>
                      </a:solidFill>
                    </a:ln>
                    <a:solidFill>
                      <a:srgbClr val="000433"/>
                    </a:solidFill>
                    <a:latin typeface="SK Btv Light" panose="00000300000000000000" pitchFamily="2" charset="-127"/>
                    <a:ea typeface="SK Btv Light" panose="00000300000000000000" pitchFamily="2" charset="-127"/>
                  </a:rPr>
                  <a:t>광고 의뢰사</a:t>
                </a:r>
                <a:endParaRPr lang="ko-KR" altLang="en-US" sz="1400" dirty="0"/>
              </a:p>
            </p:txBody>
          </p:sp>
        </p:grpSp>
        <p:cxnSp>
          <p:nvCxnSpPr>
            <p:cNvPr id="57" name="직선 화살표 연결선 56"/>
            <p:cNvCxnSpPr/>
            <p:nvPr/>
          </p:nvCxnSpPr>
          <p:spPr bwMode="auto">
            <a:xfrm flipH="1">
              <a:off x="9633152" y="5425312"/>
              <a:ext cx="1047295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8" name="직선 화살표 연결선 57"/>
            <p:cNvCxnSpPr/>
            <p:nvPr/>
          </p:nvCxnSpPr>
          <p:spPr bwMode="auto">
            <a:xfrm flipH="1">
              <a:off x="7322541" y="5425312"/>
              <a:ext cx="1047295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9664781" y="4983112"/>
              <a:ext cx="1034716" cy="343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광고료 지급</a:t>
              </a:r>
              <a:endParaRPr lang="ko-KR" altLang="en-US" sz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7293966" y="4983112"/>
              <a:ext cx="11170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보상 지급</a:t>
              </a:r>
              <a:endParaRPr lang="ko-KR" altLang="en-US" sz="1200" dirty="0"/>
            </a:p>
          </p:txBody>
        </p:sp>
        <p:cxnSp>
          <p:nvCxnSpPr>
            <p:cNvPr id="61" name="직선 화살표 연결선 60"/>
            <p:cNvCxnSpPr/>
            <p:nvPr/>
          </p:nvCxnSpPr>
          <p:spPr bwMode="auto">
            <a:xfrm>
              <a:off x="7341591" y="5726510"/>
              <a:ext cx="1047295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E46E2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직선 화살표 연결선 61"/>
            <p:cNvCxnSpPr/>
            <p:nvPr/>
          </p:nvCxnSpPr>
          <p:spPr bwMode="auto">
            <a:xfrm>
              <a:off x="9664781" y="5726510"/>
              <a:ext cx="1047295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rgbClr val="E46E2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9664781" y="5737560"/>
              <a:ext cx="10347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타겟팅 광고효과 제공</a:t>
              </a:r>
              <a:endParaRPr lang="ko-KR" altLang="en-US" sz="1200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CEBC39C-3CC3-479C-A33A-70C9E9DF4DC4}"/>
                </a:ext>
              </a:extLst>
            </p:cNvPr>
            <p:cNvSpPr/>
            <p:nvPr/>
          </p:nvSpPr>
          <p:spPr>
            <a:xfrm>
              <a:off x="7264677" y="5737560"/>
              <a:ext cx="1250971" cy="599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플랫폼 효과 강화</a:t>
              </a:r>
              <a:r>
                <a:rPr lang="en-US" altLang="ko-KR" sz="1200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/>
              </a:r>
              <a:br>
                <a:rPr lang="en-US" altLang="ko-KR" sz="1200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</a:br>
              <a:r>
                <a:rPr lang="en-US" altLang="ko-KR" sz="1100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(</a:t>
              </a:r>
              <a:r>
                <a:rPr lang="ko-KR" altLang="en-US" sz="1100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큐레이션 영향력</a:t>
              </a:r>
              <a:r>
                <a:rPr lang="en-US" altLang="ko-KR" sz="1100" kern="0" smtClean="0">
                  <a:ln w="2540"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)</a:t>
              </a:r>
              <a:endParaRPr lang="ko-KR" altLang="en-US" sz="1100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807818" y="451838"/>
            <a:ext cx="2323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3-3. </a:t>
            </a:r>
            <a:r>
              <a:rPr lang="ko-KR" altLang="en-US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친구 집 놀러가기</a:t>
            </a:r>
            <a:endParaRPr lang="ko-KR" altLang="en-US" kern="0" dirty="0">
              <a:ln w="2540">
                <a:solidFill>
                  <a:srgbClr val="606163"/>
                </a:solidFill>
              </a:ln>
              <a:solidFill>
                <a:srgbClr val="60616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5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37782" y="1072666"/>
            <a:ext cx="4994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지인</a:t>
            </a:r>
            <a:r>
              <a:rPr lang="en-US" altLang="ko-KR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(</a:t>
            </a:r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인플루언서</a:t>
            </a:r>
            <a:r>
              <a:rPr lang="en-US" altLang="ko-KR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)</a:t>
            </a:r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의 홈 화면 </a:t>
            </a:r>
            <a:r>
              <a:rPr lang="en-US" altLang="ko-KR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– </a:t>
            </a:r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팔로우 기능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3727635" y="5409648"/>
            <a:ext cx="5088082" cy="46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①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</a:t>
            </a:r>
            <a:r>
              <a:rPr lang="ko-KR" altLang="en-US" kern="0" dirty="0" err="1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팔로우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'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버튼을 통해 간편한 </a:t>
            </a:r>
            <a:r>
              <a:rPr lang="ko-KR" altLang="en-US" kern="0" dirty="0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친구 추가 기능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제공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21553" y="1812150"/>
            <a:ext cx="11713399" cy="3246401"/>
            <a:chOff x="321553" y="1611816"/>
            <a:chExt cx="11713399" cy="3246401"/>
          </a:xfrm>
        </p:grpSpPr>
        <p:grpSp>
          <p:nvGrpSpPr>
            <p:cNvPr id="4" name="그룹 3"/>
            <p:cNvGrpSpPr/>
            <p:nvPr/>
          </p:nvGrpSpPr>
          <p:grpSpPr>
            <a:xfrm>
              <a:off x="321553" y="1611816"/>
              <a:ext cx="11713399" cy="3246401"/>
              <a:chOff x="321553" y="1611816"/>
              <a:chExt cx="11713399" cy="3246401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553" y="1611816"/>
                <a:ext cx="5772763" cy="3240000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2357" y="1618217"/>
                <a:ext cx="5802595" cy="3240000"/>
              </a:xfrm>
              <a:prstGeom prst="rect">
                <a:avLst/>
              </a:prstGeom>
            </p:spPr>
          </p:pic>
          <p:cxnSp>
            <p:nvCxnSpPr>
              <p:cNvPr id="33" name="직선 화살표 연결선 32"/>
              <p:cNvCxnSpPr/>
              <p:nvPr/>
            </p:nvCxnSpPr>
            <p:spPr bwMode="auto">
              <a:xfrm flipV="1">
                <a:off x="4047556" y="2710012"/>
                <a:ext cx="2513183" cy="528389"/>
              </a:xfrm>
              <a:prstGeom prst="straightConnector1">
                <a:avLst/>
              </a:prstGeom>
              <a:solidFill>
                <a:schemeClr val="bg1"/>
              </a:solidFill>
              <a:ln w="76200" cap="flat" cmpd="sng" algn="ctr">
                <a:solidFill>
                  <a:srgbClr val="CF1E37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32" name="직사각형 31"/>
            <p:cNvSpPr/>
            <p:nvPr/>
          </p:nvSpPr>
          <p:spPr bwMode="auto">
            <a:xfrm>
              <a:off x="3727635" y="3129941"/>
              <a:ext cx="293071" cy="286443"/>
            </a:xfrm>
            <a:prstGeom prst="rect">
              <a:avLst/>
            </a:prstGeom>
            <a:noFill/>
            <a:ln w="38100" cap="flat" cmpd="sng" algn="ctr">
              <a:solidFill>
                <a:srgbClr val="CF1E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807818" y="451838"/>
            <a:ext cx="2323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3-3. </a:t>
            </a:r>
            <a:r>
              <a:rPr lang="ko-KR" altLang="en-US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친구 집 놀러가기</a:t>
            </a:r>
            <a:endParaRPr lang="ko-KR" altLang="en-US" kern="0" dirty="0">
              <a:ln w="2540">
                <a:solidFill>
                  <a:srgbClr val="606163"/>
                </a:solidFill>
              </a:ln>
              <a:solidFill>
                <a:srgbClr val="60616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57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965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en-US" altLang="ko-KR" sz="2000" kern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. </a:t>
              </a:r>
              <a:r>
                <a:rPr lang="en-US" altLang="ko-KR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B tv </a:t>
              </a:r>
              <a:r>
                <a:rPr lang="ko-KR" altLang="en-US" sz="2000" ker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커뮤니티 실행방안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37783" y="1072666"/>
            <a:ext cx="5018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지인</a:t>
            </a:r>
            <a:r>
              <a:rPr lang="en-US" altLang="ko-KR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(</a:t>
            </a:r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인플루언서</a:t>
            </a:r>
            <a:r>
              <a:rPr lang="en-US" altLang="ko-KR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)</a:t>
            </a:r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의 홈 화면 </a:t>
            </a:r>
            <a:r>
              <a:rPr lang="en-US" altLang="ko-KR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– </a:t>
            </a:r>
            <a:r>
              <a:rPr lang="ko-KR" altLang="en-US" sz="200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뱃지 확인 기능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3689535" y="5117930"/>
            <a:ext cx="508808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① 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B </a:t>
            </a:r>
            <a:r>
              <a:rPr lang="en-US" altLang="ko-KR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tv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유저의 보유 </a:t>
            </a:r>
            <a:r>
              <a:rPr lang="ko-KR" altLang="en-US" kern="0" dirty="0" err="1" smtClean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뱃지</a:t>
            </a:r>
            <a:r>
              <a:rPr lang="ko-KR" altLang="en-US" kern="0" dirty="0" err="1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를</a:t>
            </a:r>
            <a:r>
              <a:rPr lang="ko-KR" altLang="en-US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확인할 수 있음</a:t>
            </a:r>
            <a:r>
              <a:rPr lang="en-US" altLang="ko-KR" kern="0" dirty="0" smtClean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7" y="1656215"/>
            <a:ext cx="5772763" cy="32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23" y="1656215"/>
            <a:ext cx="5774079" cy="324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802848" y="948921"/>
            <a:ext cx="461887" cy="63744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89535" y="5625761"/>
            <a:ext cx="6096000" cy="646331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r>
              <a:rPr lang="en-US" altLang="ko-KR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② </a:t>
            </a:r>
            <a:r>
              <a:rPr lang="ko-KR" altLang="en-US" kern="0" dirty="0" err="1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뱃지</a:t>
            </a: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확인을 통해 해당 유저의 </a:t>
            </a:r>
            <a:r>
              <a:rPr lang="ko-KR" altLang="en-US" kern="0" dirty="0">
                <a:ln w="2540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장르별 전문성</a:t>
            </a: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을</a:t>
            </a:r>
            <a:r>
              <a:rPr lang="en-US" altLang="ko-KR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/>
            </a:r>
            <a:br>
              <a:rPr lang="en-US" altLang="ko-KR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</a:br>
            <a:r>
              <a:rPr lang="en-US" altLang="ko-KR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    </a:t>
            </a: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대략적으로 파악할 수 있음</a:t>
            </a:r>
            <a:r>
              <a:rPr lang="en-US" altLang="ko-KR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3739697" y="3572015"/>
            <a:ext cx="293071" cy="286443"/>
          </a:xfrm>
          <a:prstGeom prst="rect">
            <a:avLst/>
          </a:prstGeom>
          <a:noFill/>
          <a:ln w="63500" cap="flat" cmpd="sng" algn="ctr">
            <a:solidFill>
              <a:srgbClr val="CF1E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cxnSp>
        <p:nvCxnSpPr>
          <p:cNvPr id="33" name="직선 화살표 연결선 32"/>
          <p:cNvCxnSpPr/>
          <p:nvPr/>
        </p:nvCxnSpPr>
        <p:spPr bwMode="auto">
          <a:xfrm flipV="1">
            <a:off x="4032768" y="2767277"/>
            <a:ext cx="2559083" cy="875083"/>
          </a:xfrm>
          <a:prstGeom prst="straightConnector1">
            <a:avLst/>
          </a:prstGeom>
          <a:solidFill>
            <a:schemeClr val="bg1"/>
          </a:solidFill>
          <a:ln w="76200" cap="flat" cmpd="sng" algn="ctr">
            <a:solidFill>
              <a:srgbClr val="CF1E3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직사각형 15"/>
          <p:cNvSpPr/>
          <p:nvPr/>
        </p:nvSpPr>
        <p:spPr>
          <a:xfrm>
            <a:off x="3807818" y="451838"/>
            <a:ext cx="2323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3-3. </a:t>
            </a:r>
            <a:r>
              <a:rPr lang="ko-KR" altLang="en-US" kern="0" dirty="0" smtClean="0">
                <a:ln w="2540">
                  <a:solidFill>
                    <a:srgbClr val="606163"/>
                  </a:solidFill>
                </a:ln>
                <a:solidFill>
                  <a:srgbClr val="60616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친구 집 놀러가기</a:t>
            </a:r>
            <a:endParaRPr lang="ko-KR" altLang="en-US" kern="0" dirty="0">
              <a:ln w="2540">
                <a:solidFill>
                  <a:srgbClr val="606163"/>
                </a:solidFill>
              </a:ln>
              <a:solidFill>
                <a:srgbClr val="60616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6F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9ADEF848-EAFA-4D44-9D79-1B3B93AB9B4E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parallelogram">
            <a:avLst>
              <a:gd name="adj" fmla="val 21148"/>
            </a:avLst>
          </a:prstGeom>
          <a:solidFill>
            <a:srgbClr val="CF1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4663B18-AF51-4DF7-8E30-760CDCAA7C11}"/>
              </a:ext>
            </a:extLst>
          </p:cNvPr>
          <p:cNvSpPr/>
          <p:nvPr/>
        </p:nvSpPr>
        <p:spPr bwMode="auto">
          <a:xfrm>
            <a:off x="777433" y="0"/>
            <a:ext cx="10637134" cy="6858000"/>
          </a:xfrm>
          <a:prstGeom prst="parallelogram">
            <a:avLst>
              <a:gd name="adj" fmla="val 21148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7D0D3-6EB1-4436-8020-9999F7D96848}"/>
              </a:ext>
            </a:extLst>
          </p:cNvPr>
          <p:cNvSpPr/>
          <p:nvPr/>
        </p:nvSpPr>
        <p:spPr>
          <a:xfrm>
            <a:off x="4300476" y="3136612"/>
            <a:ext cx="3591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4. </a:t>
            </a:r>
            <a:r>
              <a:rPr lang="ko-KR" altLang="en-US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기대효과 및 결론</a:t>
            </a:r>
            <a:r>
              <a:rPr lang="en-US" altLang="ko-KR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04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2589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4. </a:t>
              </a:r>
              <a:r>
                <a:rPr lang="ko-KR" altLang="en-US" sz="2000" kern="0" dirty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결론 및 기대효과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 rot="1516413">
            <a:off x="2282791" y="1363283"/>
            <a:ext cx="461887" cy="6374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2717726" y="1487028"/>
            <a:ext cx="905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결론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717726" y="2033535"/>
            <a:ext cx="7194271" cy="103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-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설문 조사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,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논문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,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실험 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-&gt;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콘텐츠의 속성 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= “</a:t>
            </a:r>
            <a:r>
              <a:rPr kumimoji="1" lang="ko-KR" altLang="en-US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구전</a:t>
            </a:r>
            <a:r>
              <a:rPr kumimoji="1" lang="en-US" altLang="ko-KR" kern="0" dirty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, </a:t>
            </a:r>
            <a:r>
              <a:rPr kumimoji="1" lang="ko-KR" altLang="en-US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이야기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”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확인</a:t>
            </a:r>
            <a:endParaRPr kumimoji="1" lang="ko-KR" altLang="en-US" kern="0" dirty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-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사람들이 </a:t>
            </a:r>
            <a:r>
              <a:rPr kumimoji="1" lang="ko-KR" altLang="en-US" kern="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서로 콘텐츠에 대한 이야기를 하는 양상에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착안해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,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    </a:t>
            </a:r>
            <a:r>
              <a:rPr kumimoji="1" lang="ko-KR" altLang="en-US" kern="0" dirty="0" err="1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게이미피케이션을</a:t>
            </a:r>
            <a:r>
              <a:rPr kumimoji="1" lang="ko-KR" altLang="en-US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kern="0" dirty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접목한 </a:t>
            </a:r>
            <a:r>
              <a:rPr kumimoji="1" lang="en-US" altLang="ko-KR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B </a:t>
            </a:r>
            <a:r>
              <a:rPr kumimoji="1" lang="en-US" altLang="ko-KR" kern="0" dirty="0" err="1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tv</a:t>
            </a:r>
            <a:r>
              <a:rPr kumimoji="1" lang="en-US" altLang="ko-KR" kern="0" dirty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kern="0" dirty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커뮤니티</a:t>
            </a:r>
            <a:r>
              <a:rPr kumimoji="1" lang="ko-KR" altLang="en-US" kern="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라는 신규 서비스를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제안</a:t>
            </a:r>
            <a:endParaRPr kumimoji="1" lang="ko-KR" altLang="en-US" i="0" u="none" strike="noStrike" kern="0" cap="none" spc="0" normalizeH="0" baseline="0" noProof="0" dirty="0" err="1" smtClean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 rot="1516413">
            <a:off x="2282791" y="3448000"/>
            <a:ext cx="461887" cy="6374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2717726" y="3571745"/>
            <a:ext cx="19141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서비스 특장점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170294" y="4035411"/>
            <a:ext cx="7938682" cy="13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1. VOD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외적 재미 요소를 통해 </a:t>
            </a:r>
            <a:r>
              <a:rPr kumimoji="1" lang="ko-KR" altLang="en-US" sz="2400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색다른 </a:t>
            </a:r>
            <a:r>
              <a:rPr kumimoji="1" lang="en-US" altLang="ko-KR" sz="2400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IPTV</a:t>
            </a:r>
            <a:r>
              <a:rPr kumimoji="1" lang="ko-KR" altLang="en-US" sz="2400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경험</a:t>
            </a:r>
            <a:r>
              <a:rPr kumimoji="1" lang="ko-KR" altLang="en-US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가능</a:t>
            </a: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2. </a:t>
            </a:r>
            <a:r>
              <a:rPr kumimoji="1" lang="ko-KR" altLang="en-US" sz="2000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홈 기반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커뮤니티를 통해 고객간 </a:t>
            </a:r>
            <a:r>
              <a:rPr kumimoji="1" lang="ko-KR" altLang="en-US" sz="2400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양방향 소통</a:t>
            </a:r>
            <a:r>
              <a:rPr kumimoji="1" lang="ko-KR" altLang="en-US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가능</a:t>
            </a: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3.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홈 광고를 통해 부수적인 </a:t>
            </a:r>
            <a:r>
              <a:rPr kumimoji="1" lang="ko-KR" altLang="en-US" sz="2400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수익 </a:t>
            </a:r>
            <a:r>
              <a:rPr kumimoji="1" lang="ko-KR" altLang="en-US" sz="2400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창출 기회</a:t>
            </a:r>
            <a:r>
              <a:rPr kumimoji="1" lang="ko-KR" altLang="en-US" kern="0" dirty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마련</a:t>
            </a: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73667" y="5795315"/>
            <a:ext cx="7444667" cy="461665"/>
          </a:xfrm>
          <a:prstGeom prst="rect">
            <a:avLst/>
          </a:prstGeom>
          <a:solidFill>
            <a:srgbClr val="CF1E37"/>
          </a:solidFill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sz="2000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&gt;&gt; </a:t>
            </a:r>
            <a:r>
              <a:rPr kumimoji="1" lang="ko-KR" altLang="en-US" sz="2400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서비스 차별화로 경쟁사 대비 새로운 고객 </a:t>
            </a:r>
            <a:r>
              <a:rPr kumimoji="1" lang="en-US" altLang="ko-KR" sz="2400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VALUE</a:t>
            </a:r>
            <a:r>
              <a:rPr kumimoji="1" lang="ko-KR" altLang="en-US" sz="2400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 창출</a:t>
            </a:r>
            <a:endParaRPr kumimoji="1" lang="en-US" altLang="ko-KR" sz="2400" kern="0" dirty="0">
              <a:ln w="317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SK Btv Bold" panose="00000800000000000000" pitchFamily="2" charset="-127"/>
              <a:ea typeface="SK Btv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23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4663B18-AF51-4DF7-8E30-760CDCAA7C11}"/>
              </a:ext>
            </a:extLst>
          </p:cNvPr>
          <p:cNvSpPr/>
          <p:nvPr/>
        </p:nvSpPr>
        <p:spPr bwMode="auto">
          <a:xfrm>
            <a:off x="777433" y="0"/>
            <a:ext cx="10637134" cy="6858000"/>
          </a:xfrm>
          <a:prstGeom prst="parallelogram">
            <a:avLst>
              <a:gd name="adj" fmla="val 21148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98790" y="271691"/>
            <a:ext cx="3555528" cy="450755"/>
            <a:chOff x="2837189" y="271691"/>
            <a:chExt cx="3555528" cy="450755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2837189" y="271691"/>
              <a:ext cx="3555528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3162057" y="295239"/>
              <a:ext cx="22589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4. </a:t>
              </a:r>
              <a:r>
                <a:rPr lang="ko-KR" altLang="en-US" sz="2000" kern="0" dirty="0" smtClean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결론 및 기대효과</a:t>
              </a:r>
              <a:endParaRPr lang="en-US" altLang="ko-KR" sz="2000" kern="0" dirty="0">
                <a:ln w="2540">
                  <a:solidFill>
                    <a:schemeClr val="bg1"/>
                  </a:solidFill>
                </a:ln>
                <a:solidFill>
                  <a:schemeClr val="bg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195247" y="1083808"/>
            <a:ext cx="3156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[EV] </a:t>
            </a:r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기대효과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639480" y="1964032"/>
            <a:ext cx="6629675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ko-KR" altLang="en-US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게이미피케이션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요소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(</a:t>
            </a:r>
            <a:r>
              <a:rPr kumimoji="1" lang="ko-KR" altLang="en-US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추천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, </a:t>
            </a:r>
            <a:r>
              <a:rPr kumimoji="1" lang="ko-KR" altLang="en-US" sz="1400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팔로우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,</a:t>
            </a:r>
            <a:r>
              <a:rPr kumimoji="1" lang="ko-KR" altLang="en-US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sz="1400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뱃지</a:t>
            </a:r>
            <a:r>
              <a:rPr kumimoji="1" lang="ko-KR" altLang="en-US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등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)</a:t>
            </a:r>
            <a:r>
              <a:rPr kumimoji="1" lang="ko-KR" altLang="en-US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도입으로</a:t>
            </a: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실시간</a:t>
            </a:r>
            <a:r>
              <a:rPr kumimoji="1" lang="en-US" altLang="ko-KR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∙FOD</a:t>
            </a: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고객 </a:t>
            </a:r>
            <a:r>
              <a:rPr kumimoji="1" lang="en-US" altLang="ko-KR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&gt; VOD </a:t>
            </a: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유입 유도</a:t>
            </a:r>
            <a:endParaRPr kumimoji="1" lang="en-US" altLang="ko-KR" b="1" kern="0" dirty="0" smtClean="0">
              <a:ln w="3175">
                <a:solidFill>
                  <a:srgbClr val="CF1E37">
                    <a:alpha val="30000"/>
                  </a:srgbClr>
                </a:solidFill>
              </a:ln>
              <a:solidFill>
                <a:srgbClr val="CF1E37"/>
              </a:solidFill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(T-Broad </a:t>
            </a:r>
            <a:r>
              <a:rPr kumimoji="1" lang="ko-KR" altLang="en-US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합병 후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, </a:t>
            </a:r>
            <a:r>
              <a:rPr kumimoji="1" lang="ko-KR" altLang="en-US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실시간 및 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FOD </a:t>
            </a:r>
            <a:r>
              <a:rPr kumimoji="1" lang="ko-KR" altLang="en-US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고객 증가 전망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) </a:t>
            </a: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MY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홈과 커뮤니티를 활성화함으로써 양방향 커뮤니케이션 강화 </a:t>
            </a: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&gt;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고객 로열티 증대</a:t>
            </a:r>
            <a:r>
              <a:rPr kumimoji="1" lang="en-US" altLang="ko-KR" kern="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&gt;&gt;</a:t>
            </a:r>
            <a:r>
              <a:rPr kumimoji="1" lang="en-US" altLang="ko-KR" b="1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연간 해지 </a:t>
            </a:r>
            <a:r>
              <a:rPr kumimoji="1" lang="ko-KR" altLang="en-US" b="1" kern="0" dirty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고객</a:t>
            </a:r>
            <a:r>
              <a:rPr kumimoji="1" lang="en-US" altLang="ko-KR" b="1" kern="0" dirty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3</a:t>
            </a: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만명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(</a:t>
            </a:r>
            <a:r>
              <a:rPr kumimoji="1" lang="ko-KR" altLang="en-US" sz="1400" kern="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연간 해지 고객의 </a:t>
            </a:r>
            <a:r>
              <a:rPr kumimoji="1" lang="en-US" altLang="ko-KR" sz="1400" kern="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10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%),</a:t>
            </a:r>
            <a:r>
              <a:rPr kumimoji="1" lang="en-US" altLang="ko-KR" b="1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SRC 40</a:t>
            </a: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억</a:t>
            </a:r>
            <a:r>
              <a:rPr kumimoji="1" lang="en-US" altLang="ko-KR" sz="1400" b="1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(</a:t>
            </a:r>
            <a:r>
              <a:rPr kumimoji="1" lang="ko-KR" altLang="en-US" sz="1400" b="1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연간 </a:t>
            </a:r>
            <a:r>
              <a:rPr kumimoji="1" lang="ko-KR" altLang="en-US" sz="1400" b="1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리텐션</a:t>
            </a:r>
            <a:r>
              <a:rPr kumimoji="1" lang="ko-KR" altLang="en-US" sz="1400" b="1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비용의 </a:t>
            </a:r>
            <a:r>
              <a:rPr kumimoji="1" lang="en-US" altLang="ko-KR" sz="1400" b="1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10%)</a:t>
            </a:r>
            <a:r>
              <a:rPr kumimoji="1" lang="ko-KR" altLang="en-US" b="1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감소</a:t>
            </a:r>
            <a:r>
              <a:rPr kumimoji="1" lang="en-US" altLang="ko-KR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목표 </a:t>
            </a:r>
            <a:endParaRPr kumimoji="1" lang="en-US" altLang="ko-KR" b="1" kern="0" dirty="0" smtClean="0">
              <a:ln w="3175">
                <a:solidFill>
                  <a:srgbClr val="CF1E37">
                    <a:alpha val="30000"/>
                  </a:srgbClr>
                </a:solidFill>
              </a:ln>
              <a:solidFill>
                <a:srgbClr val="CF1E37"/>
              </a:solidFill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b="1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&gt;&gt;&gt;  </a:t>
            </a: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경쟁사 대비 </a:t>
            </a:r>
            <a:r>
              <a:rPr kumimoji="1" lang="ko-KR" altLang="en-US" b="1" kern="0" dirty="0" err="1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순증</a:t>
            </a: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en-US" altLang="ko-KR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1</a:t>
            </a: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위 목표</a:t>
            </a:r>
            <a:endParaRPr kumimoji="1" lang="en-US" altLang="ko-KR" b="1" kern="0" dirty="0" smtClean="0">
              <a:ln w="3175">
                <a:solidFill>
                  <a:srgbClr val="CF1E37">
                    <a:alpha val="30000"/>
                  </a:srgbClr>
                </a:solidFill>
              </a:ln>
              <a:solidFill>
                <a:srgbClr val="CF1E37"/>
              </a:solidFill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endParaRPr kumimoji="1" lang="en-US" altLang="ko-KR" b="1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endParaRPr kumimoji="1" lang="en-US" altLang="ko-KR" kern="0" dirty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기존 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VOD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광고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(VOD </a:t>
            </a:r>
            <a:r>
              <a:rPr kumimoji="1" lang="ko-KR" altLang="en-US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로딩 광고 </a:t>
            </a:r>
            <a:r>
              <a:rPr kumimoji="1" lang="ko-KR" altLang="en-US" sz="1400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수수료율</a:t>
            </a:r>
            <a:r>
              <a:rPr kumimoji="1" lang="ko-KR" altLang="en-US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35%)</a:t>
            </a:r>
            <a:r>
              <a:rPr kumimoji="1" lang="ko-KR" altLang="en-US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외</a:t>
            </a:r>
            <a:r>
              <a:rPr kumimoji="1" lang="ko-KR" altLang="en-US" b="1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en-US" altLang="ko-KR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MY </a:t>
            </a:r>
            <a:r>
              <a:rPr kumimoji="1" lang="ko-KR" altLang="en-US" b="1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홈 광고 활성화</a:t>
            </a:r>
            <a:r>
              <a:rPr kumimoji="1" lang="en-US" altLang="ko-KR" sz="1600" b="1" kern="0" dirty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&gt;&gt;</a:t>
            </a: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고객과 </a:t>
            </a:r>
            <a:r>
              <a:rPr kumimoji="1" lang="ko-KR" altLang="en-US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광고사를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잇는 새로운 </a:t>
            </a:r>
            <a:r>
              <a:rPr kumimoji="1" lang="en-US" altLang="ko-KR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B2C </a:t>
            </a:r>
            <a:r>
              <a:rPr kumimoji="1" lang="ko-KR" altLang="en-US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기반 광고 플랫폼 구축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(SK </a:t>
            </a:r>
            <a:r>
              <a:rPr kumimoji="1" lang="en-US" altLang="ko-KR" sz="1400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stoa</a:t>
            </a:r>
            <a:r>
              <a:rPr kumimoji="1" lang="ko-KR" altLang="en-US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와의 협업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/R&amp;C</a:t>
            </a:r>
            <a:r>
              <a:rPr kumimoji="1" lang="ko-KR" altLang="en-US" sz="1400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활용가능</a:t>
            </a:r>
            <a:r>
              <a:rPr kumimoji="1" lang="en-US" altLang="ko-KR" sz="14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)</a:t>
            </a: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endParaRPr kumimoji="1" lang="en-US" altLang="ko-KR" kern="0" dirty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7173362" y="1128629"/>
            <a:ext cx="5018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[SV] </a:t>
            </a:r>
            <a:r>
              <a:rPr lang="ko-KR" altLang="en-US" sz="2000" dirty="0" smtClean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기대효과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7150583" y="2029163"/>
            <a:ext cx="4685611" cy="285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MY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홈 광고에 중소 기업 제품 </a:t>
            </a:r>
            <a:r>
              <a:rPr kumimoji="1" lang="ko-KR" altLang="en-US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홍보∙마케팅</a:t>
            </a: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&gt;&gt;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사회적 기업과의 제휴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/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협업으로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B </a:t>
            </a:r>
            <a:r>
              <a:rPr kumimoji="1" lang="en-US" altLang="ko-KR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tv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와의 </a:t>
            </a: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ko-KR" altLang="en-US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상생방안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마련 </a:t>
            </a: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endParaRPr kumimoji="1" lang="en-US" altLang="ko-KR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ko-KR" altLang="en-US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예시</a:t>
            </a:r>
            <a:r>
              <a:rPr kumimoji="1" lang="en-US" altLang="ko-KR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) VOD 150</a:t>
            </a:r>
            <a:r>
              <a:rPr kumimoji="1" lang="ko-KR" altLang="en-US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개 구매 시</a:t>
            </a:r>
            <a:r>
              <a:rPr kumimoji="1" lang="en-US" altLang="ko-KR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, SKB </a:t>
            </a:r>
            <a:r>
              <a:rPr kumimoji="1" lang="ko-KR" altLang="en-US" sz="1600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셋탑박스</a:t>
            </a:r>
            <a:r>
              <a:rPr kumimoji="1" lang="ko-KR" altLang="en-US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kumimoji="1" lang="en-US" altLang="ko-KR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1</a:t>
            </a:r>
            <a:r>
              <a:rPr kumimoji="1" lang="ko-KR" altLang="en-US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개를 유아 보육 시설에 선물</a:t>
            </a:r>
            <a:r>
              <a:rPr kumimoji="1" lang="en-US" altLang="ko-KR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, </a:t>
            </a:r>
            <a:r>
              <a:rPr kumimoji="1" lang="ko-KR" altLang="en-US" sz="1600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기부</a:t>
            </a:r>
            <a:r>
              <a:rPr kumimoji="1" lang="ko-KR" altLang="en-US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 고객에게 </a:t>
            </a:r>
            <a:r>
              <a:rPr kumimoji="1" lang="en-US" altLang="ko-KR" sz="1600" kern="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kumimoji="1" lang="ko-KR" altLang="en-US" sz="1600" kern="0" dirty="0" err="1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셋탑</a:t>
            </a:r>
            <a:r>
              <a:rPr kumimoji="1" lang="ko-KR" altLang="en-US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 서비스 번호 노출하여 </a:t>
            </a:r>
            <a:r>
              <a:rPr kumimoji="1" lang="en-US" altLang="ko-KR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VOD </a:t>
            </a:r>
            <a:r>
              <a:rPr kumimoji="1" lang="ko-KR" altLang="en-US" sz="1600" kern="0" dirty="0" smtClean="0">
                <a:ln w="3175"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선물 지속 가능 </a:t>
            </a:r>
            <a:r>
              <a:rPr kumimoji="1" lang="ko-KR" altLang="en-US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기회 </a:t>
            </a:r>
            <a:r>
              <a:rPr kumimoji="1" lang="ko-KR" altLang="en-US" sz="1600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제공 </a:t>
            </a:r>
            <a:endParaRPr kumimoji="1" lang="en-US" altLang="ko-KR" sz="1600" kern="0" dirty="0" smtClean="0">
              <a:ln w="3175">
                <a:solidFill>
                  <a:schemeClr val="tx1">
                    <a:alpha val="30000"/>
                  </a:schemeClr>
                </a:solidFill>
              </a:ln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&gt;&gt; VOD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활성화 동시에 </a:t>
            </a:r>
            <a:r>
              <a:rPr kumimoji="1" lang="en-US" altLang="ko-KR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SV </a:t>
            </a:r>
            <a:r>
              <a:rPr kumimoji="1" lang="ko-KR" altLang="en-US" kern="0" dirty="0" smtClean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창출</a:t>
            </a:r>
            <a:endParaRPr kumimoji="1" lang="en-US" altLang="ko-KR" kern="0" dirty="0">
              <a:ln w="3175">
                <a:solidFill>
                  <a:schemeClr val="tx1">
                    <a:alpha val="30000"/>
                  </a:scheme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23658" y="1602670"/>
            <a:ext cx="2132315" cy="369332"/>
          </a:xfrm>
          <a:prstGeom prst="rect">
            <a:avLst/>
          </a:prstGeom>
          <a:solidFill>
            <a:srgbClr val="CF1E37"/>
          </a:solidFill>
        </p:spPr>
        <p:txBody>
          <a:bodyPr wrap="none">
            <a:spAutoFit/>
          </a:bodyPr>
          <a:lstStyle/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1. VOD </a:t>
            </a:r>
            <a:r>
              <a:rPr kumimoji="1" lang="ko-KR" altLang="en-US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시청 활성화</a:t>
            </a:r>
            <a:endParaRPr kumimoji="1" lang="en-US" altLang="ko-KR" kern="0" dirty="0">
              <a:ln w="317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SK Btv Bold" panose="00000800000000000000" pitchFamily="2" charset="-127"/>
              <a:ea typeface="SK Btv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1552" y="3161076"/>
            <a:ext cx="2316660" cy="369332"/>
          </a:xfrm>
          <a:prstGeom prst="rect">
            <a:avLst/>
          </a:prstGeom>
          <a:solidFill>
            <a:srgbClr val="CF1E37"/>
          </a:solidFill>
        </p:spPr>
        <p:txBody>
          <a:bodyPr wrap="none">
            <a:spAutoFit/>
          </a:bodyPr>
          <a:lstStyle/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2. </a:t>
            </a:r>
            <a:r>
              <a:rPr kumimoji="1" lang="ko-KR" altLang="en-US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해지 방어 효과 증대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65894" y="5149792"/>
            <a:ext cx="2667636" cy="369332"/>
          </a:xfrm>
          <a:prstGeom prst="rect">
            <a:avLst/>
          </a:prstGeom>
          <a:solidFill>
            <a:srgbClr val="CF1E37"/>
          </a:solidFill>
        </p:spPr>
        <p:txBody>
          <a:bodyPr wrap="square">
            <a:spAutoFit/>
          </a:bodyPr>
          <a:lstStyle/>
          <a:p>
            <a:pPr marL="179388" indent="-179388" algn="ctr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b="1" kern="0" dirty="0" smtClean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3</a:t>
            </a:r>
            <a:r>
              <a:rPr kumimoji="1" lang="en-US" altLang="ko-KR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. </a:t>
            </a:r>
            <a:r>
              <a:rPr kumimoji="1" lang="ko-KR" altLang="en-US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광고 플랫폼 기능 </a:t>
            </a:r>
            <a:r>
              <a:rPr kumimoji="1" lang="ko-KR" altLang="en-US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Bold" panose="00000800000000000000" pitchFamily="2" charset="-127"/>
                <a:ea typeface="SK Btv Bold" panose="00000800000000000000" pitchFamily="2" charset="-127"/>
              </a:rPr>
              <a:t>확장</a:t>
            </a:r>
            <a:endParaRPr kumimoji="1" lang="en-US" altLang="ko-KR" kern="0" dirty="0">
              <a:ln w="317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SK Btv Bold" panose="00000800000000000000" pitchFamily="2" charset="-127"/>
              <a:ea typeface="SK Btv Bold" panose="000008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46847" y="1679071"/>
            <a:ext cx="3679212" cy="369332"/>
          </a:xfrm>
          <a:prstGeom prst="rect">
            <a:avLst/>
          </a:prstGeom>
          <a:solidFill>
            <a:srgbClr val="CF1E37"/>
          </a:solidFill>
        </p:spPr>
        <p:txBody>
          <a:bodyPr wrap="none">
            <a:spAutoFit/>
          </a:bodyPr>
          <a:lstStyle/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1. </a:t>
            </a:r>
            <a:r>
              <a:rPr kumimoji="1" lang="ko-KR" altLang="en-US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소상공인 </a:t>
            </a:r>
            <a:r>
              <a:rPr kumimoji="1" lang="en-US" altLang="ko-KR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+ </a:t>
            </a:r>
            <a:r>
              <a:rPr kumimoji="1" lang="ko-KR" altLang="en-US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사회적 기업 소개의 장 </a:t>
            </a:r>
            <a:endParaRPr kumimoji="1" lang="en-US" altLang="ko-KR" b="1" kern="0" dirty="0">
              <a:ln w="317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46847" y="3254987"/>
            <a:ext cx="3489666" cy="369332"/>
          </a:xfrm>
          <a:prstGeom prst="rect">
            <a:avLst/>
          </a:prstGeom>
          <a:solidFill>
            <a:srgbClr val="CF1E37"/>
          </a:solidFill>
        </p:spPr>
        <p:txBody>
          <a:bodyPr wrap="square">
            <a:spAutoFit/>
          </a:bodyPr>
          <a:lstStyle/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b="1" kern="0" dirty="0" smtClean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2</a:t>
            </a:r>
            <a:r>
              <a:rPr kumimoji="1" lang="en-US" altLang="ko-KR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. </a:t>
            </a:r>
            <a:r>
              <a:rPr kumimoji="1" lang="ko-KR" altLang="en-US" b="1" kern="0" dirty="0" err="1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셋탑박스</a:t>
            </a:r>
            <a:r>
              <a:rPr kumimoji="1" lang="ko-KR" altLang="en-US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선물 </a:t>
            </a:r>
            <a:r>
              <a:rPr kumimoji="1" lang="en-US" altLang="ko-KR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+ VOD </a:t>
            </a:r>
            <a:r>
              <a:rPr kumimoji="1" lang="ko-KR" altLang="en-US" b="1" kern="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선물하기</a:t>
            </a:r>
            <a:endParaRPr kumimoji="1" lang="en-US" altLang="ko-KR" kern="0" dirty="0">
              <a:ln w="317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733360" y="965140"/>
            <a:ext cx="461887" cy="6374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6791040" y="991588"/>
            <a:ext cx="461887" cy="6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9ADEF848-EAFA-4D44-9D79-1B3B93AB9B4E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parallelogram">
            <a:avLst>
              <a:gd name="adj" fmla="val 21148"/>
            </a:avLst>
          </a:prstGeom>
          <a:solidFill>
            <a:srgbClr val="CF1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4663B18-AF51-4DF7-8E30-760CDCAA7C11}"/>
              </a:ext>
            </a:extLst>
          </p:cNvPr>
          <p:cNvSpPr/>
          <p:nvPr/>
        </p:nvSpPr>
        <p:spPr bwMode="auto">
          <a:xfrm>
            <a:off x="777433" y="0"/>
            <a:ext cx="10637134" cy="6858000"/>
          </a:xfrm>
          <a:prstGeom prst="parallelogram">
            <a:avLst>
              <a:gd name="adj" fmla="val 21148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7D0D3-6EB1-4436-8020-9999F7D96848}"/>
              </a:ext>
            </a:extLst>
          </p:cNvPr>
          <p:cNvSpPr/>
          <p:nvPr/>
        </p:nvSpPr>
        <p:spPr>
          <a:xfrm>
            <a:off x="4920037" y="3136613"/>
            <a:ext cx="2351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kern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1. </a:t>
            </a:r>
            <a:r>
              <a:rPr lang="ko-KR" altLang="en-US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기획 배경</a:t>
            </a:r>
            <a:r>
              <a:rPr lang="en-US" altLang="ko-KR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91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kíë³µì ëí ì´ë¯¸ì§ ê²ìê²°ê³¼">
            <a:extLst>
              <a:ext uri="{FF2B5EF4-FFF2-40B4-BE49-F238E27FC236}">
                <a16:creationId xmlns:a16="http://schemas.microsoft.com/office/drawing/2014/main" id="{3099D0E2-5AA0-4830-8EC8-C9893D9D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9" y="0"/>
            <a:ext cx="4869262" cy="331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7AC29-777F-4D0C-AAB9-9587CA5E5221}"/>
              </a:ext>
            </a:extLst>
          </p:cNvPr>
          <p:cNvSpPr txBox="1"/>
          <p:nvPr/>
        </p:nvSpPr>
        <p:spPr>
          <a:xfrm>
            <a:off x="4263869" y="805490"/>
            <a:ext cx="42926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소 확 공</a:t>
            </a:r>
            <a:endParaRPr lang="en-US" altLang="ko-KR" sz="4800" dirty="0"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E09328-4361-4F10-91E3-937294F9D164}"/>
              </a:ext>
            </a:extLst>
          </p:cNvPr>
          <p:cNvSpPr/>
          <p:nvPr/>
        </p:nvSpPr>
        <p:spPr>
          <a:xfrm>
            <a:off x="3968805" y="2883258"/>
            <a:ext cx="4490991" cy="3053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4400" dirty="0">
                <a:ln>
                  <a:solidFill>
                    <a:srgbClr val="CF1E37"/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소</a:t>
            </a:r>
            <a:r>
              <a:rPr lang="ko-KR" altLang="en-US" sz="44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소하지만</a:t>
            </a:r>
            <a:endParaRPr lang="en-US" altLang="ko-KR" sz="4400" dirty="0">
              <a:ln>
                <a:solidFill>
                  <a:srgbClr val="000433"/>
                </a:solidFill>
              </a:ln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4400" dirty="0">
                <a:ln>
                  <a:solidFill>
                    <a:srgbClr val="CF1E37"/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확</a:t>
            </a:r>
            <a:r>
              <a:rPr lang="ko-KR" altLang="en-US" sz="44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실한</a:t>
            </a:r>
            <a:endParaRPr lang="en-US" altLang="ko-KR" sz="4400" dirty="0">
              <a:ln>
                <a:solidFill>
                  <a:srgbClr val="000433"/>
                </a:solidFill>
              </a:ln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4400" dirty="0">
                <a:ln>
                  <a:solidFill>
                    <a:srgbClr val="CF1E37"/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공</a:t>
            </a:r>
            <a:r>
              <a:rPr lang="ko-KR" altLang="en-US" sz="44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유로 만든 행복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D778CC-11DB-49B7-96EF-D6C308BF3AD9}"/>
              </a:ext>
            </a:extLst>
          </p:cNvPr>
          <p:cNvCxnSpPr>
            <a:cxnSpLocks/>
          </p:cNvCxnSpPr>
          <p:nvPr/>
        </p:nvCxnSpPr>
        <p:spPr bwMode="auto">
          <a:xfrm>
            <a:off x="3775272" y="3310614"/>
            <a:ext cx="0" cy="252287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2C88A5A-4D5B-4067-A37B-937703D1E01D}"/>
              </a:ext>
            </a:extLst>
          </p:cNvPr>
          <p:cNvCxnSpPr>
            <a:cxnSpLocks/>
          </p:cNvCxnSpPr>
          <p:nvPr/>
        </p:nvCxnSpPr>
        <p:spPr bwMode="auto">
          <a:xfrm>
            <a:off x="8653328" y="3310614"/>
            <a:ext cx="14889" cy="240946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9C5CE6-F108-4E51-A391-23D8DCD7A2B6}"/>
              </a:ext>
            </a:extLst>
          </p:cNvPr>
          <p:cNvSpPr txBox="1"/>
          <p:nvPr/>
        </p:nvSpPr>
        <p:spPr>
          <a:xfrm>
            <a:off x="8635271" y="1881154"/>
            <a:ext cx="14146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E76F2D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*</a:t>
            </a:r>
            <a:endParaRPr lang="en-US" altLang="ko-KR" sz="4800" dirty="0">
              <a:solidFill>
                <a:srgbClr val="E76F2D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E59B6-0F5F-450B-A8B6-6F0F6B13C7A1}"/>
              </a:ext>
            </a:extLst>
          </p:cNvPr>
          <p:cNvSpPr txBox="1"/>
          <p:nvPr/>
        </p:nvSpPr>
        <p:spPr>
          <a:xfrm>
            <a:off x="9172680" y="2686644"/>
            <a:ext cx="14146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CF1E37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*</a:t>
            </a:r>
            <a:endParaRPr lang="en-US" altLang="ko-KR" sz="3600" dirty="0">
              <a:solidFill>
                <a:srgbClr val="CF1E37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6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6F2D"/>
            </a:gs>
            <a:gs pos="100000">
              <a:srgbClr val="CF1E3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A946D3-70C8-4E30-A41D-8039BC26A501}"/>
              </a:ext>
            </a:extLst>
          </p:cNvPr>
          <p:cNvSpPr/>
          <p:nvPr/>
        </p:nvSpPr>
        <p:spPr bwMode="auto">
          <a:xfrm>
            <a:off x="257624" y="257840"/>
            <a:ext cx="11676752" cy="634232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7D0D3-6EB1-4436-8020-9999F7D96848}"/>
              </a:ext>
            </a:extLst>
          </p:cNvPr>
          <p:cNvSpPr/>
          <p:nvPr/>
        </p:nvSpPr>
        <p:spPr>
          <a:xfrm>
            <a:off x="1959502" y="738654"/>
            <a:ext cx="26144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하계 인턴사원</a:t>
            </a:r>
            <a:endParaRPr lang="en-US" altLang="ko-KR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Internship Review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EFB7C6-2CB0-4939-95B1-8A3B7137438F}"/>
              </a:ext>
            </a:extLst>
          </p:cNvPr>
          <p:cNvSpPr/>
          <p:nvPr/>
        </p:nvSpPr>
        <p:spPr>
          <a:xfrm>
            <a:off x="268924" y="1368484"/>
            <a:ext cx="46700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구성원 </a:t>
            </a:r>
            <a:r>
              <a:rPr lang="ko-KR" altLang="en-US" sz="3200" kern="0" dirty="0">
                <a:ln w="2540">
                  <a:solidFill>
                    <a:srgbClr val="CF1E37"/>
                  </a:solidFill>
                </a:ln>
                <a:solidFill>
                  <a:srgbClr val="E76F2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행복</a:t>
            </a:r>
            <a:r>
              <a:rPr lang="ko-KR" altLang="en-US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상승 방안 </a:t>
            </a:r>
            <a:r>
              <a:rPr lang="en-US" altLang="ko-KR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360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7AC29-777F-4D0C-AAB9-9587CA5E5221}"/>
              </a:ext>
            </a:extLst>
          </p:cNvPr>
          <p:cNvSpPr txBox="1"/>
          <p:nvPr/>
        </p:nvSpPr>
        <p:spPr>
          <a:xfrm>
            <a:off x="4579289" y="290790"/>
            <a:ext cx="7435937" cy="18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소확공</a:t>
            </a:r>
            <a:endParaRPr lang="en-US" altLang="ko-KR" sz="3200" dirty="0"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en-US" altLang="ko-KR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: [</a:t>
            </a:r>
            <a:r>
              <a:rPr lang="ko-KR" altLang="en-US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명사</a:t>
            </a:r>
            <a:r>
              <a:rPr lang="en-US" altLang="ko-KR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] </a:t>
            </a:r>
            <a:r>
              <a:rPr lang="ko-KR" altLang="en-US" sz="2800" dirty="0">
                <a:ln>
                  <a:solidFill>
                    <a:srgbClr val="CF1E37"/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소</a:t>
            </a:r>
            <a:r>
              <a:rPr lang="ko-KR" altLang="en-US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소하지만 </a:t>
            </a:r>
            <a:r>
              <a:rPr lang="ko-KR" altLang="en-US" sz="2800" dirty="0">
                <a:ln>
                  <a:solidFill>
                    <a:srgbClr val="CF1E37"/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확</a:t>
            </a:r>
            <a:r>
              <a:rPr lang="ko-KR" altLang="en-US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실한 </a:t>
            </a:r>
            <a:r>
              <a:rPr lang="ko-KR" altLang="en-US" sz="2800" dirty="0">
                <a:ln>
                  <a:solidFill>
                    <a:srgbClr val="CF1E37"/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공</a:t>
            </a:r>
            <a:r>
              <a:rPr lang="ko-KR" altLang="en-US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유로 만든 행복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54D609-33D8-4458-A519-C1C182107A95}"/>
              </a:ext>
            </a:extLst>
          </p:cNvPr>
          <p:cNvSpPr/>
          <p:nvPr/>
        </p:nvSpPr>
        <p:spPr>
          <a:xfrm>
            <a:off x="4109529" y="2632045"/>
            <a:ext cx="3666255" cy="2708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“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얼마 전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비가 왔을 때 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우산이 없어 곤란했어요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” 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–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김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OO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매니저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“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분명 아침에는 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비가 안 왔는데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.. 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갑자기 소나기가 오네요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..”  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–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박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OO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매니저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pic>
        <p:nvPicPr>
          <p:cNvPr id="10" name="Picture 2" descr="ë°ê°ì´ ì¥ë§ë¹ ììì´ê¸¸ ë°ëê»">
            <a:extLst>
              <a:ext uri="{FF2B5EF4-FFF2-40B4-BE49-F238E27FC236}">
                <a16:creationId xmlns:a16="http://schemas.microsoft.com/office/drawing/2014/main" id="{54B2211C-1BD9-4551-8B11-16A61CA18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45" y="2583088"/>
            <a:ext cx="309949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E49069-D74D-4C2F-B81B-5B7AD1082196}"/>
              </a:ext>
            </a:extLst>
          </p:cNvPr>
          <p:cNvSpPr/>
          <p:nvPr/>
        </p:nvSpPr>
        <p:spPr>
          <a:xfrm>
            <a:off x="1330945" y="4836383"/>
            <a:ext cx="3211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[Situation]</a:t>
            </a:r>
          </a:p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즐거운 퇴근길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갑자기 비가 왔을 때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!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12EDE2-27EC-43B2-8264-67FC431AA186}"/>
              </a:ext>
            </a:extLst>
          </p:cNvPr>
          <p:cNvSpPr/>
          <p:nvPr/>
        </p:nvSpPr>
        <p:spPr>
          <a:xfrm>
            <a:off x="6839070" y="3545795"/>
            <a:ext cx="566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&gt;&gt;</a:t>
            </a:r>
            <a:endParaRPr lang="ko-KR" altLang="en-US" sz="3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7CF97F-62E4-4EAB-A0FC-3B34319198BA}"/>
              </a:ext>
            </a:extLst>
          </p:cNvPr>
          <p:cNvSpPr/>
          <p:nvPr/>
        </p:nvSpPr>
        <p:spPr>
          <a:xfrm>
            <a:off x="5343774" y="5701852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[Problem]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3D8225-925D-46F1-9A3F-2D2B0888EEE7}"/>
              </a:ext>
            </a:extLst>
          </p:cNvPr>
          <p:cNvSpPr/>
          <p:nvPr/>
        </p:nvSpPr>
        <p:spPr>
          <a:xfrm>
            <a:off x="9032183" y="5701852"/>
            <a:ext cx="1168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[Solution]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FC043C-3464-46F4-AC5C-31EBC07D2721}"/>
              </a:ext>
            </a:extLst>
          </p:cNvPr>
          <p:cNvGrpSpPr/>
          <p:nvPr/>
        </p:nvGrpSpPr>
        <p:grpSpPr>
          <a:xfrm>
            <a:off x="7537203" y="2860731"/>
            <a:ext cx="4090486" cy="2560427"/>
            <a:chOff x="7788377" y="2777932"/>
            <a:chExt cx="4090486" cy="2560427"/>
          </a:xfrm>
        </p:grpSpPr>
        <p:sp>
          <p:nvSpPr>
            <p:cNvPr id="18" name="사각형: 둥근 모서리 13">
              <a:extLst>
                <a:ext uri="{FF2B5EF4-FFF2-40B4-BE49-F238E27FC236}">
                  <a16:creationId xmlns:a16="http://schemas.microsoft.com/office/drawing/2014/main" id="{AEE254D1-D2B2-4C0C-AC54-3E8A2C23EC43}"/>
                </a:ext>
              </a:extLst>
            </p:cNvPr>
            <p:cNvSpPr/>
            <p:nvPr/>
          </p:nvSpPr>
          <p:spPr bwMode="auto">
            <a:xfrm>
              <a:off x="7788377" y="3010166"/>
              <a:ext cx="4090486" cy="232819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EFCFD-25A8-4036-93CE-14A6279446DA}"/>
                </a:ext>
              </a:extLst>
            </p:cNvPr>
            <p:cNvSpPr/>
            <p:nvPr/>
          </p:nvSpPr>
          <p:spPr>
            <a:xfrm>
              <a:off x="7951358" y="3128452"/>
              <a:ext cx="3861763" cy="20916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프론트에서 우산 대여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대여 시 </a:t>
              </a:r>
              <a:r>
                <a:rPr lang="ko-KR" altLang="en-US" sz="2000" dirty="0" err="1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사원증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태그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/>
              </a:r>
              <a:b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</a:b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보증금 </a:t>
              </a:r>
              <a:r>
                <a:rPr lang="en-US" altLang="ko-KR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5000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원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발생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r>
                <a:rPr lang="en-US" altLang="ko-KR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일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이내 미 반납 시 분실로 판단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/>
              </a:r>
              <a:b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</a:b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   &gt;&gt;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보증금 수령 불가</a:t>
              </a:r>
              <a:endParaRPr lang="en-US" altLang="ko-KR" sz="2000" dirty="0">
                <a:ln>
                  <a:solidFill>
                    <a:srgbClr val="CF1E37">
                      <a:alpha val="30000"/>
                    </a:srgbClr>
                  </a:solidFill>
                </a:ln>
                <a:solidFill>
                  <a:srgbClr val="FF0000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6CFA728-EF56-4220-9A05-BF25E56BF524}"/>
                </a:ext>
              </a:extLst>
            </p:cNvPr>
            <p:cNvSpPr/>
            <p:nvPr/>
          </p:nvSpPr>
          <p:spPr>
            <a:xfrm>
              <a:off x="8450598" y="2777932"/>
              <a:ext cx="286328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r>
                <a:rPr lang="ko-KR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우산 </a:t>
              </a:r>
              <a:r>
                <a:rPr lang="ko-KR" altLang="en-US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공유</a:t>
              </a:r>
              <a:r>
                <a:rPr lang="ko-KR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 시스템</a:t>
              </a:r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60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6F2D"/>
            </a:gs>
            <a:gs pos="100000">
              <a:srgbClr val="CF1E3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A946D3-70C8-4E30-A41D-8039BC26A501}"/>
              </a:ext>
            </a:extLst>
          </p:cNvPr>
          <p:cNvSpPr/>
          <p:nvPr/>
        </p:nvSpPr>
        <p:spPr bwMode="auto">
          <a:xfrm>
            <a:off x="257624" y="257840"/>
            <a:ext cx="11676752" cy="634232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7D0D3-6EB1-4436-8020-9999F7D96848}"/>
              </a:ext>
            </a:extLst>
          </p:cNvPr>
          <p:cNvSpPr/>
          <p:nvPr/>
        </p:nvSpPr>
        <p:spPr>
          <a:xfrm>
            <a:off x="1959502" y="738654"/>
            <a:ext cx="26144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하계 인턴사원</a:t>
            </a:r>
            <a:endParaRPr lang="en-US" altLang="ko-KR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Internship Review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EFB7C6-2CB0-4939-95B1-8A3B7137438F}"/>
              </a:ext>
            </a:extLst>
          </p:cNvPr>
          <p:cNvSpPr/>
          <p:nvPr/>
        </p:nvSpPr>
        <p:spPr>
          <a:xfrm>
            <a:off x="268924" y="1368484"/>
            <a:ext cx="46700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구성원 </a:t>
            </a:r>
            <a:r>
              <a:rPr lang="ko-KR" altLang="en-US" sz="3200" kern="0" dirty="0">
                <a:ln w="2540">
                  <a:solidFill>
                    <a:srgbClr val="CF1E37"/>
                  </a:solidFill>
                </a:ln>
                <a:solidFill>
                  <a:srgbClr val="E76F2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행복</a:t>
            </a:r>
            <a:r>
              <a:rPr lang="ko-KR" altLang="en-US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상승 방안 </a:t>
            </a:r>
            <a:r>
              <a:rPr lang="en-US" altLang="ko-KR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360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7AC29-777F-4D0C-AAB9-9587CA5E5221}"/>
              </a:ext>
            </a:extLst>
          </p:cNvPr>
          <p:cNvSpPr txBox="1"/>
          <p:nvPr/>
        </p:nvSpPr>
        <p:spPr>
          <a:xfrm>
            <a:off x="4579289" y="290790"/>
            <a:ext cx="7435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소확공</a:t>
            </a:r>
            <a:endParaRPr lang="en-US" altLang="ko-KR" sz="3200" dirty="0"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54D609-33D8-4458-A519-C1C182107A95}"/>
              </a:ext>
            </a:extLst>
          </p:cNvPr>
          <p:cNvSpPr/>
          <p:nvPr/>
        </p:nvSpPr>
        <p:spPr>
          <a:xfrm>
            <a:off x="4109529" y="2632045"/>
            <a:ext cx="3666255" cy="2708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“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얼마 전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비가 왔을 때 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우산이 없어 곤란했어요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” 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–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김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OO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매니저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“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분명 아침에는 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비가 안 왔는데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.. 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갑자기 소나기가 오네요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..”  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–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박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OO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매니저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pic>
        <p:nvPicPr>
          <p:cNvPr id="10" name="Picture 2" descr="ë°ê°ì´ ì¥ë§ë¹ ììì´ê¸¸ ë°ëê»">
            <a:extLst>
              <a:ext uri="{FF2B5EF4-FFF2-40B4-BE49-F238E27FC236}">
                <a16:creationId xmlns:a16="http://schemas.microsoft.com/office/drawing/2014/main" id="{54B2211C-1BD9-4551-8B11-16A61CA18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45" y="2583088"/>
            <a:ext cx="309949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E49069-D74D-4C2F-B81B-5B7AD1082196}"/>
              </a:ext>
            </a:extLst>
          </p:cNvPr>
          <p:cNvSpPr/>
          <p:nvPr/>
        </p:nvSpPr>
        <p:spPr>
          <a:xfrm>
            <a:off x="1330945" y="4836383"/>
            <a:ext cx="3211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[Situation]</a:t>
            </a:r>
          </a:p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즐거운 퇴근길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갑자기 비가 왔을 때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!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12EDE2-27EC-43B2-8264-67FC431AA186}"/>
              </a:ext>
            </a:extLst>
          </p:cNvPr>
          <p:cNvSpPr/>
          <p:nvPr/>
        </p:nvSpPr>
        <p:spPr>
          <a:xfrm>
            <a:off x="6839070" y="3545795"/>
            <a:ext cx="566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&gt;&gt;</a:t>
            </a:r>
            <a:endParaRPr lang="ko-KR" altLang="en-US" sz="3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7CF97F-62E4-4EAB-A0FC-3B34319198BA}"/>
              </a:ext>
            </a:extLst>
          </p:cNvPr>
          <p:cNvSpPr/>
          <p:nvPr/>
        </p:nvSpPr>
        <p:spPr>
          <a:xfrm>
            <a:off x="5343774" y="5701852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[Problem]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3D8225-925D-46F1-9A3F-2D2B0888EEE7}"/>
              </a:ext>
            </a:extLst>
          </p:cNvPr>
          <p:cNvSpPr/>
          <p:nvPr/>
        </p:nvSpPr>
        <p:spPr>
          <a:xfrm>
            <a:off x="9032183" y="5701852"/>
            <a:ext cx="1168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[Solution]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84B599-B6F6-4B28-A13D-8D902018C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395">
            <a:off x="7494145" y="845004"/>
            <a:ext cx="1242554" cy="16567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F1A22C-08B4-4D17-98B5-752DBBACA570}"/>
              </a:ext>
            </a:extLst>
          </p:cNvPr>
          <p:cNvSpPr/>
          <p:nvPr/>
        </p:nvSpPr>
        <p:spPr>
          <a:xfrm>
            <a:off x="8809720" y="1732515"/>
            <a:ext cx="21670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사원증</a:t>
            </a:r>
            <a:r>
              <a:rPr lang="ko-KR" altLang="en-US" sz="20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sz="2000" dirty="0" err="1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태깅</a:t>
            </a:r>
            <a:endParaRPr lang="ko-KR" altLang="en-US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FC043C-3464-46F4-AC5C-31EBC07D2721}"/>
              </a:ext>
            </a:extLst>
          </p:cNvPr>
          <p:cNvGrpSpPr/>
          <p:nvPr/>
        </p:nvGrpSpPr>
        <p:grpSpPr>
          <a:xfrm>
            <a:off x="7537203" y="2860731"/>
            <a:ext cx="4090486" cy="2560427"/>
            <a:chOff x="7788377" y="2777932"/>
            <a:chExt cx="4090486" cy="2560427"/>
          </a:xfrm>
        </p:grpSpPr>
        <p:sp>
          <p:nvSpPr>
            <p:cNvPr id="23" name="사각형: 둥근 모서리 13">
              <a:extLst>
                <a:ext uri="{FF2B5EF4-FFF2-40B4-BE49-F238E27FC236}">
                  <a16:creationId xmlns:a16="http://schemas.microsoft.com/office/drawing/2014/main" id="{AEE254D1-D2B2-4C0C-AC54-3E8A2C23EC43}"/>
                </a:ext>
              </a:extLst>
            </p:cNvPr>
            <p:cNvSpPr/>
            <p:nvPr/>
          </p:nvSpPr>
          <p:spPr bwMode="auto">
            <a:xfrm>
              <a:off x="7788377" y="3010166"/>
              <a:ext cx="4090486" cy="232819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CEFCFD-25A8-4036-93CE-14A6279446DA}"/>
                </a:ext>
              </a:extLst>
            </p:cNvPr>
            <p:cNvSpPr/>
            <p:nvPr/>
          </p:nvSpPr>
          <p:spPr>
            <a:xfrm>
              <a:off x="7951358" y="3128452"/>
              <a:ext cx="3861763" cy="20916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프론트에서 우산 대여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대여 시 </a:t>
              </a:r>
              <a:r>
                <a:rPr lang="ko-KR" altLang="en-US" sz="2000" dirty="0" err="1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사원증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태그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/>
              </a:r>
              <a:b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</a:b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보증금 </a:t>
              </a:r>
              <a:r>
                <a:rPr lang="en-US" altLang="ko-KR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5000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원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발생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r>
                <a:rPr lang="en-US" altLang="ko-KR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3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일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이내 미 반납 시 분실로 판단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/>
              </a:r>
              <a:b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</a:b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   &gt;&gt;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보증금 수령 불가</a:t>
              </a:r>
              <a:endParaRPr lang="en-US" altLang="ko-KR" sz="2000" dirty="0">
                <a:ln>
                  <a:solidFill>
                    <a:srgbClr val="CF1E37">
                      <a:alpha val="30000"/>
                    </a:srgbClr>
                  </a:solidFill>
                </a:ln>
                <a:solidFill>
                  <a:srgbClr val="FF0000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CFA728-EF56-4220-9A05-BF25E56BF524}"/>
                </a:ext>
              </a:extLst>
            </p:cNvPr>
            <p:cNvSpPr/>
            <p:nvPr/>
          </p:nvSpPr>
          <p:spPr>
            <a:xfrm>
              <a:off x="8450598" y="2777932"/>
              <a:ext cx="286328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r>
                <a:rPr lang="ko-KR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우산 </a:t>
              </a:r>
              <a:r>
                <a:rPr lang="ko-KR" altLang="en-US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공유</a:t>
              </a:r>
              <a:r>
                <a:rPr lang="ko-KR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 시스템</a:t>
              </a:r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72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6F2D"/>
            </a:gs>
            <a:gs pos="100000">
              <a:srgbClr val="CF1E3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CD5CD3-9FB7-49DD-8CFF-41AE9B93F8FE}"/>
              </a:ext>
            </a:extLst>
          </p:cNvPr>
          <p:cNvSpPr/>
          <p:nvPr/>
        </p:nvSpPr>
        <p:spPr bwMode="auto">
          <a:xfrm>
            <a:off x="257624" y="257840"/>
            <a:ext cx="11676752" cy="634232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7D0D3-6EB1-4436-8020-9999F7D96848}"/>
              </a:ext>
            </a:extLst>
          </p:cNvPr>
          <p:cNvSpPr/>
          <p:nvPr/>
        </p:nvSpPr>
        <p:spPr>
          <a:xfrm>
            <a:off x="1959502" y="738654"/>
            <a:ext cx="26144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하계 인턴사원</a:t>
            </a:r>
            <a:endParaRPr lang="en-US" altLang="ko-KR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Internship Review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EFB7C6-2CB0-4939-95B1-8A3B7137438F}"/>
              </a:ext>
            </a:extLst>
          </p:cNvPr>
          <p:cNvSpPr/>
          <p:nvPr/>
        </p:nvSpPr>
        <p:spPr>
          <a:xfrm>
            <a:off x="268924" y="1368484"/>
            <a:ext cx="46700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구성원 </a:t>
            </a:r>
            <a:r>
              <a:rPr lang="ko-KR" altLang="en-US" sz="3200" kern="0" dirty="0">
                <a:ln w="2540">
                  <a:solidFill>
                    <a:srgbClr val="CF1E37"/>
                  </a:solidFill>
                </a:ln>
                <a:solidFill>
                  <a:srgbClr val="CF1E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행복</a:t>
            </a:r>
            <a:r>
              <a:rPr lang="ko-KR" altLang="en-US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상승 방안 </a:t>
            </a:r>
            <a:r>
              <a:rPr lang="en-US" altLang="ko-KR" sz="32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3600" kern="0" dirty="0">
              <a:ln w="2540">
                <a:solidFill>
                  <a:srgbClr val="000433"/>
                </a:solidFill>
              </a:ln>
              <a:solidFill>
                <a:srgbClr val="0004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06AE60-55AF-4A2D-956B-FEE94CD1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45" y="2659213"/>
            <a:ext cx="3361591" cy="20976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908E1B-6C5F-4F5F-8B84-A79280D7D0E3}"/>
              </a:ext>
            </a:extLst>
          </p:cNvPr>
          <p:cNvSpPr txBox="1"/>
          <p:nvPr/>
        </p:nvSpPr>
        <p:spPr>
          <a:xfrm>
            <a:off x="4579289" y="290790"/>
            <a:ext cx="6937521" cy="18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소확공</a:t>
            </a:r>
            <a:endParaRPr lang="en-US" altLang="ko-KR" sz="3200" dirty="0"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en-US" altLang="ko-KR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: [</a:t>
            </a:r>
            <a:r>
              <a:rPr lang="ko-KR" altLang="en-US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명사</a:t>
            </a:r>
            <a:r>
              <a:rPr lang="en-US" altLang="ko-KR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] </a:t>
            </a:r>
            <a:r>
              <a:rPr lang="ko-KR" altLang="en-US" sz="2800" dirty="0">
                <a:ln>
                  <a:solidFill>
                    <a:srgbClr val="CF1E37"/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소</a:t>
            </a:r>
            <a:r>
              <a:rPr lang="ko-KR" altLang="en-US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소하지만 </a:t>
            </a:r>
            <a:r>
              <a:rPr lang="ko-KR" altLang="en-US" sz="2800" dirty="0">
                <a:ln>
                  <a:solidFill>
                    <a:srgbClr val="CF1E37"/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확</a:t>
            </a:r>
            <a:r>
              <a:rPr lang="ko-KR" altLang="en-US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실한 </a:t>
            </a:r>
            <a:r>
              <a:rPr lang="ko-KR" altLang="en-US" sz="2800" dirty="0">
                <a:ln>
                  <a:solidFill>
                    <a:srgbClr val="CF1E37"/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공</a:t>
            </a:r>
            <a:r>
              <a:rPr lang="ko-KR" altLang="en-US" sz="2800" dirty="0">
                <a:ln>
                  <a:solidFill>
                    <a:srgbClr val="000433"/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유로 만든 행복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B81751-A03E-407A-BF4E-50B864239EE6}"/>
              </a:ext>
            </a:extLst>
          </p:cNvPr>
          <p:cNvSpPr/>
          <p:nvPr/>
        </p:nvSpPr>
        <p:spPr>
          <a:xfrm>
            <a:off x="1330945" y="4836383"/>
            <a:ext cx="33025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[Situation]</a:t>
            </a:r>
          </a:p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잠시동안 생활용품을 빌리고 싶을 때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!</a:t>
            </a:r>
          </a:p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개인 물품이 당장은 필요 없을 때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!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0CD84B-4CA5-413D-9F93-E2BB93C44FF3}"/>
              </a:ext>
            </a:extLst>
          </p:cNvPr>
          <p:cNvSpPr/>
          <p:nvPr/>
        </p:nvSpPr>
        <p:spPr>
          <a:xfrm>
            <a:off x="5343774" y="5701852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[Problem]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BE1661-B6D5-4745-8B3E-85FFF41CC3ED}"/>
              </a:ext>
            </a:extLst>
          </p:cNvPr>
          <p:cNvSpPr/>
          <p:nvPr/>
        </p:nvSpPr>
        <p:spPr>
          <a:xfrm>
            <a:off x="9032183" y="5701852"/>
            <a:ext cx="1168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[Solution]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6418F0-1D6A-4DB3-B6E2-F41B2D1B3DDA}"/>
              </a:ext>
            </a:extLst>
          </p:cNvPr>
          <p:cNvSpPr/>
          <p:nvPr/>
        </p:nvSpPr>
        <p:spPr>
          <a:xfrm>
            <a:off x="4305468" y="2632045"/>
            <a:ext cx="3666255" cy="2708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“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잠깐 읽고 싶은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이 있는데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…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1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주일만 빌려주실 분 없나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…” 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–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최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OO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매니저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“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둘째 계획 생각하면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아까운데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,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유모차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가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아주 짐이에요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.”  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–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이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OO 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매니저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FF981-657B-40E9-B4BF-A277C09790A3}"/>
              </a:ext>
            </a:extLst>
          </p:cNvPr>
          <p:cNvGrpSpPr/>
          <p:nvPr/>
        </p:nvGrpSpPr>
        <p:grpSpPr>
          <a:xfrm>
            <a:off x="7537203" y="2860731"/>
            <a:ext cx="4090486" cy="2560427"/>
            <a:chOff x="7788377" y="2777932"/>
            <a:chExt cx="4090486" cy="2560427"/>
          </a:xfrm>
        </p:grpSpPr>
        <p:sp>
          <p:nvSpPr>
            <p:cNvPr id="28" name="사각형: 둥근 모서리 21">
              <a:extLst>
                <a:ext uri="{FF2B5EF4-FFF2-40B4-BE49-F238E27FC236}">
                  <a16:creationId xmlns:a16="http://schemas.microsoft.com/office/drawing/2014/main" id="{F7F49DCE-E232-4382-A5F3-97DE3A6F2ED1}"/>
                </a:ext>
              </a:extLst>
            </p:cNvPr>
            <p:cNvSpPr/>
            <p:nvPr/>
          </p:nvSpPr>
          <p:spPr bwMode="auto">
            <a:xfrm>
              <a:off x="7788377" y="3010166"/>
              <a:ext cx="4090486" cy="2328193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16E0F8E-F372-4C38-ADFA-6A2ED25F2B59}"/>
                </a:ext>
              </a:extLst>
            </p:cNvPr>
            <p:cNvSpPr/>
            <p:nvPr/>
          </p:nvSpPr>
          <p:spPr>
            <a:xfrm>
              <a:off x="7951358" y="3128452"/>
              <a:ext cx="3861763" cy="20916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사내 사이트에서 </a:t>
              </a:r>
              <a:r>
                <a:rPr lang="ko-KR" altLang="en-US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물품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대여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물품 필요 시 </a:t>
              </a:r>
              <a:r>
                <a:rPr lang="ko-KR" altLang="en-US" sz="2000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게시글 업로드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/>
              </a:r>
              <a:b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</a:b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대여용품 발생시 </a:t>
              </a:r>
              <a:r>
                <a:rPr lang="ko-KR" altLang="en-US" sz="2000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게시글 업로드</a:t>
              </a:r>
              <a:endParaRPr lang="en-US" altLang="ko-KR" sz="2000" dirty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-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r>
                <a:rPr lang="ko-KR" altLang="en-US" sz="2000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solidFill>
                    <a:srgbClr val="000433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거래조건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은 기간과 물건 상태에 따라 </a:t>
              </a:r>
              <a:r>
                <a:rPr lang="ko-KR" altLang="en-US" sz="2000" dirty="0">
                  <a:ln>
                    <a:solidFill>
                      <a:srgbClr val="CF1E37">
                        <a:alpha val="30000"/>
                      </a:srgbClr>
                    </a:solidFill>
                  </a:ln>
                  <a:solidFill>
                    <a:srgbClr val="CF1E37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당사자간 결정</a:t>
              </a:r>
              <a:endParaRPr lang="en-US" altLang="ko-KR" sz="2000" dirty="0">
                <a:ln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0D87B5-6394-4A1D-9571-6EC8AE4221ED}"/>
                </a:ext>
              </a:extLst>
            </p:cNvPr>
            <p:cNvSpPr/>
            <p:nvPr/>
          </p:nvSpPr>
          <p:spPr>
            <a:xfrm>
              <a:off x="8450598" y="2777932"/>
              <a:ext cx="286328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r>
                <a:rPr lang="ko-KR" altLang="en-US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물품</a:t>
              </a:r>
              <a:r>
                <a:rPr lang="ko-KR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  <a:r>
                <a:rPr lang="ko-KR" altLang="en-US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공유</a:t>
              </a:r>
              <a:r>
                <a:rPr lang="ko-KR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 시스템</a:t>
              </a:r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514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6F2D"/>
            </a:gs>
            <a:gs pos="100000">
              <a:srgbClr val="CF1E3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C824D7-5F6C-4BEB-A112-1299460663CC}"/>
              </a:ext>
            </a:extLst>
          </p:cNvPr>
          <p:cNvSpPr/>
          <p:nvPr/>
        </p:nvSpPr>
        <p:spPr bwMode="auto">
          <a:xfrm>
            <a:off x="238246" y="282133"/>
            <a:ext cx="11715508" cy="6293734"/>
          </a:xfrm>
          <a:prstGeom prst="roundRect">
            <a:avLst>
              <a:gd name="adj" fmla="val 8759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E09328-4361-4F10-91E3-937294F9D164}"/>
              </a:ext>
            </a:extLst>
          </p:cNvPr>
          <p:cNvSpPr/>
          <p:nvPr/>
        </p:nvSpPr>
        <p:spPr>
          <a:xfrm>
            <a:off x="3968805" y="2918059"/>
            <a:ext cx="4490991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4400" dirty="0">
                <a:ln>
                  <a:solidFill>
                    <a:srgbClr val="000433"/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감사합니다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2C88A5A-4D5B-4067-A37B-937703D1E01D}"/>
              </a:ext>
            </a:extLst>
          </p:cNvPr>
          <p:cNvCxnSpPr>
            <a:cxnSpLocks/>
          </p:cNvCxnSpPr>
          <p:nvPr/>
        </p:nvCxnSpPr>
        <p:spPr bwMode="auto">
          <a:xfrm flipV="1">
            <a:off x="3690863" y="3130454"/>
            <a:ext cx="0" cy="89290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9C5CE6-F108-4E51-A391-23D8DCD7A2B6}"/>
              </a:ext>
            </a:extLst>
          </p:cNvPr>
          <p:cNvSpPr txBox="1"/>
          <p:nvPr/>
        </p:nvSpPr>
        <p:spPr>
          <a:xfrm>
            <a:off x="10239954" y="0"/>
            <a:ext cx="14146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E76F2D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*</a:t>
            </a:r>
            <a:endParaRPr lang="en-US" altLang="ko-KR" sz="4800" dirty="0">
              <a:solidFill>
                <a:srgbClr val="E76F2D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E59B6-0F5F-450B-A8B6-6F0F6B13C7A1}"/>
              </a:ext>
            </a:extLst>
          </p:cNvPr>
          <p:cNvSpPr txBox="1"/>
          <p:nvPr/>
        </p:nvSpPr>
        <p:spPr>
          <a:xfrm>
            <a:off x="10777363" y="805490"/>
            <a:ext cx="14146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CF1E37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*</a:t>
            </a:r>
            <a:endParaRPr lang="en-US" altLang="ko-KR" sz="3600" dirty="0">
              <a:solidFill>
                <a:srgbClr val="CF1E37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441B3-72EA-4C94-B773-7C3FFF144922}"/>
              </a:ext>
            </a:extLst>
          </p:cNvPr>
          <p:cNvSpPr txBox="1"/>
          <p:nvPr/>
        </p:nvSpPr>
        <p:spPr>
          <a:xfrm rot="20728156">
            <a:off x="626495" y="566529"/>
            <a:ext cx="2396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두달간</a:t>
            </a:r>
            <a:r>
              <a:rPr lang="en-US" altLang="ko-KR" sz="6000" dirty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,</a:t>
            </a:r>
            <a:endParaRPr lang="en-US" altLang="ko-KR" sz="2000" dirty="0"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CF9977-C426-48CC-A9FC-17A41CD14659}"/>
              </a:ext>
            </a:extLst>
          </p:cNvPr>
          <p:cNvCxnSpPr>
            <a:cxnSpLocks/>
          </p:cNvCxnSpPr>
          <p:nvPr/>
        </p:nvCxnSpPr>
        <p:spPr bwMode="auto">
          <a:xfrm flipV="1">
            <a:off x="8638783" y="3110721"/>
            <a:ext cx="0" cy="89290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74" name="Picture 2" descr="sk ë¸ë¡ëë°´ëì ëí ì´ë¯¸ì§ ê²ìê²°ê³¼">
            <a:extLst>
              <a:ext uri="{FF2B5EF4-FFF2-40B4-BE49-F238E27FC236}">
                <a16:creationId xmlns:a16="http://schemas.microsoft.com/office/drawing/2014/main" id="{1BBAAE24-86A3-4886-8B32-51F1349E2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t="27122" r="12489" b="19836"/>
          <a:stretch/>
        </p:blipFill>
        <p:spPr bwMode="auto">
          <a:xfrm>
            <a:off x="2396946" y="498118"/>
            <a:ext cx="1894900" cy="8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7146C8-BD19-4352-9E7D-A491E4136B5A}"/>
              </a:ext>
            </a:extLst>
          </p:cNvPr>
          <p:cNvSpPr/>
          <p:nvPr/>
        </p:nvSpPr>
        <p:spPr>
          <a:xfrm>
            <a:off x="1267747" y="1189777"/>
            <a:ext cx="46700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kern="0" dirty="0">
                <a:ln w="2540">
                  <a:solidFill>
                    <a:srgbClr val="CF1E37"/>
                  </a:solidFill>
                </a:ln>
                <a:solidFill>
                  <a:srgbClr val="CF1E3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행복</a:t>
            </a:r>
            <a:r>
              <a:rPr lang="ko-KR" altLang="en-US" sz="30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했던 시간</a:t>
            </a:r>
            <a:r>
              <a:rPr lang="en-US" altLang="ko-KR" sz="3000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12F9BF-7D6E-4E21-A453-D4C7B38A8123}"/>
              </a:ext>
            </a:extLst>
          </p:cNvPr>
          <p:cNvSpPr/>
          <p:nvPr/>
        </p:nvSpPr>
        <p:spPr>
          <a:xfrm>
            <a:off x="4213639" y="894465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kern="0" dirty="0">
                <a:ln w="2540">
                  <a:solidFill>
                    <a:srgbClr val="000433"/>
                  </a:solidFill>
                </a:ln>
                <a:solidFill>
                  <a:srgbClr val="0004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07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DD720953-0341-407C-BE7E-699ECDA3FB5D}"/>
              </a:ext>
            </a:extLst>
          </p:cNvPr>
          <p:cNvGrpSpPr/>
          <p:nvPr/>
        </p:nvGrpSpPr>
        <p:grpSpPr>
          <a:xfrm>
            <a:off x="9860381" y="2336875"/>
            <a:ext cx="1954223" cy="568601"/>
            <a:chOff x="9860381" y="2336875"/>
            <a:chExt cx="1954223" cy="568601"/>
          </a:xfrm>
        </p:grpSpPr>
        <p:sp>
          <p:nvSpPr>
            <p:cNvPr id="71" name="사각형: 잘린 한쪽 모서리 70">
              <a:extLst>
                <a:ext uri="{FF2B5EF4-FFF2-40B4-BE49-F238E27FC236}">
                  <a16:creationId xmlns:a16="http://schemas.microsoft.com/office/drawing/2014/main" id="{0EBB3CE5-4248-4EFC-B995-6C52A4C647D9}"/>
                </a:ext>
              </a:extLst>
            </p:cNvPr>
            <p:cNvSpPr/>
            <p:nvPr/>
          </p:nvSpPr>
          <p:spPr bwMode="auto">
            <a:xfrm rot="10800000">
              <a:off x="10108901" y="2336875"/>
              <a:ext cx="1705703" cy="568601"/>
            </a:xfrm>
            <a:prstGeom prst="snip1Rect">
              <a:avLst>
                <a:gd name="adj" fmla="val 36667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3E37B69-7213-4E0F-9DD2-18FEA695C9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860381" y="2700574"/>
              <a:ext cx="253600" cy="15454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D009BC-70B8-4D10-970C-665B868E09A0}"/>
              </a:ext>
            </a:extLst>
          </p:cNvPr>
          <p:cNvGrpSpPr/>
          <p:nvPr/>
        </p:nvGrpSpPr>
        <p:grpSpPr>
          <a:xfrm>
            <a:off x="364010" y="271691"/>
            <a:ext cx="2286594" cy="450755"/>
            <a:chOff x="364010" y="271691"/>
            <a:chExt cx="2286594" cy="450755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D81513AC-7101-48BC-960A-F5E56721AAFD}"/>
                </a:ext>
              </a:extLst>
            </p:cNvPr>
            <p:cNvSpPr/>
            <p:nvPr/>
          </p:nvSpPr>
          <p:spPr bwMode="auto">
            <a:xfrm>
              <a:off x="364010" y="271691"/>
              <a:ext cx="2286594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70CDB1-3CB3-4514-A4DB-D00F79083FB0}"/>
                </a:ext>
              </a:extLst>
            </p:cNvPr>
            <p:cNvSpPr/>
            <p:nvPr/>
          </p:nvSpPr>
          <p:spPr>
            <a:xfrm>
              <a:off x="688878" y="295239"/>
              <a:ext cx="15424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1.  </a:t>
              </a:r>
              <a:r>
                <a:rPr lang="ko-KR" altLang="en-US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기획 배경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A80868D-C45D-46C4-B704-14C302DA45B5}"/>
              </a:ext>
            </a:extLst>
          </p:cNvPr>
          <p:cNvGrpSpPr/>
          <p:nvPr/>
        </p:nvGrpSpPr>
        <p:grpSpPr>
          <a:xfrm>
            <a:off x="491263" y="1324613"/>
            <a:ext cx="11273177" cy="5056132"/>
            <a:chOff x="877343" y="1334773"/>
            <a:chExt cx="11273177" cy="505613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25F8951-95C2-414D-999B-BAF24F9464A7}"/>
                </a:ext>
              </a:extLst>
            </p:cNvPr>
            <p:cNvGrpSpPr/>
            <p:nvPr/>
          </p:nvGrpSpPr>
          <p:grpSpPr>
            <a:xfrm>
              <a:off x="877343" y="1458663"/>
              <a:ext cx="5604737" cy="4087844"/>
              <a:chOff x="688878" y="1522825"/>
              <a:chExt cx="5604737" cy="4087844"/>
            </a:xfrm>
          </p:grpSpPr>
          <p:graphicFrame>
            <p:nvGraphicFramePr>
              <p:cNvPr id="31" name="차트 30">
                <a:extLst>
                  <a:ext uri="{FF2B5EF4-FFF2-40B4-BE49-F238E27FC236}">
                    <a16:creationId xmlns:a16="http://schemas.microsoft.com/office/drawing/2014/main" id="{BE813060-166F-423E-9E2C-F0A28252C9D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83793584"/>
                  </p:ext>
                </p:extLst>
              </p:nvPr>
            </p:nvGraphicFramePr>
            <p:xfrm>
              <a:off x="688878" y="1522825"/>
              <a:ext cx="5497517" cy="375666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2532F6E-0699-4D69-AC4B-FA61F1AF3EB8}"/>
                  </a:ext>
                </a:extLst>
              </p:cNvPr>
              <p:cNvSpPr/>
              <p:nvPr/>
            </p:nvSpPr>
            <p:spPr bwMode="auto">
              <a:xfrm>
                <a:off x="2592143" y="5404252"/>
                <a:ext cx="148218" cy="151225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07B7D38-5132-4331-9991-9F1D7644F80B}"/>
                  </a:ext>
                </a:extLst>
              </p:cNvPr>
              <p:cNvSpPr/>
              <p:nvPr/>
            </p:nvSpPr>
            <p:spPr bwMode="auto">
              <a:xfrm>
                <a:off x="3833675" y="5399714"/>
                <a:ext cx="148218" cy="151225"/>
              </a:xfrm>
              <a:prstGeom prst="rect">
                <a:avLst/>
              </a:prstGeom>
              <a:solidFill>
                <a:srgbClr val="FF8E0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ACBD62B-CAD8-4E5B-A5C8-6D76A31EBB64}"/>
                  </a:ext>
                </a:extLst>
              </p:cNvPr>
              <p:cNvSpPr/>
              <p:nvPr/>
            </p:nvSpPr>
            <p:spPr bwMode="auto">
              <a:xfrm>
                <a:off x="5064887" y="5404251"/>
                <a:ext cx="148218" cy="151225"/>
              </a:xfrm>
              <a:prstGeom prst="rect">
                <a:avLst/>
              </a:prstGeom>
              <a:solidFill>
                <a:srgbClr val="E3183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0" rIns="1800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HY태고딕" pitchFamily="18" charset="-127"/>
                  <a:cs typeface="Arials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D7B7CA7-6A61-45AA-B1E6-E02A4A84A43F}"/>
                  </a:ext>
                </a:extLst>
              </p:cNvPr>
              <p:cNvSpPr/>
              <p:nvPr/>
            </p:nvSpPr>
            <p:spPr>
              <a:xfrm>
                <a:off x="2668003" y="5356753"/>
                <a:ext cx="116891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050" kern="0" dirty="0">
                    <a:ln w="2540">
                      <a:solidFill>
                        <a:schemeClr val="tx1">
                          <a:alpha val="30000"/>
                        </a:schemeClr>
                      </a:solidFill>
                    </a:ln>
                    <a:latin typeface="SK Btv Light" panose="00000300000000000000" pitchFamily="2" charset="-127"/>
                    <a:ea typeface="SK Btv Light" panose="00000300000000000000" pitchFamily="2" charset="-127"/>
                  </a:rPr>
                  <a:t>2016 (N=7,385)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8C98D72-048B-4E32-AED1-AF6A0679357C}"/>
                  </a:ext>
                </a:extLst>
              </p:cNvPr>
              <p:cNvSpPr/>
              <p:nvPr/>
            </p:nvSpPr>
            <p:spPr>
              <a:xfrm>
                <a:off x="3933844" y="5347107"/>
                <a:ext cx="1138453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050" kern="0" dirty="0">
                    <a:ln w="2540">
                      <a:solidFill>
                        <a:schemeClr val="tx1">
                          <a:alpha val="30000"/>
                        </a:schemeClr>
                      </a:solidFill>
                    </a:ln>
                    <a:latin typeface="SK Btv Light" panose="00000300000000000000" pitchFamily="2" charset="-127"/>
                    <a:ea typeface="SK Btv Light" panose="00000300000000000000" pitchFamily="2" charset="-127"/>
                  </a:rPr>
                  <a:t>2017(N=7,416)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77BC325-4EEF-45B9-93E3-D56DDF4209C0}"/>
                  </a:ext>
                </a:extLst>
              </p:cNvPr>
              <p:cNvSpPr/>
              <p:nvPr/>
            </p:nvSpPr>
            <p:spPr>
              <a:xfrm>
                <a:off x="5155162" y="5347107"/>
                <a:ext cx="1138453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050" kern="0" dirty="0">
                    <a:ln w="2540">
                      <a:solidFill>
                        <a:schemeClr val="tx1">
                          <a:alpha val="30000"/>
                        </a:schemeClr>
                      </a:solidFill>
                    </a:ln>
                    <a:latin typeface="SK Btv Light" panose="00000300000000000000" pitchFamily="2" charset="-127"/>
                    <a:ea typeface="SK Btv Light" panose="00000300000000000000" pitchFamily="2" charset="-127"/>
                  </a:rPr>
                  <a:t>2018(N=7,234)</a:t>
                </a: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68F7CF2-1133-4D6D-9F2B-D934B179BAB4}"/>
                </a:ext>
              </a:extLst>
            </p:cNvPr>
            <p:cNvSpPr/>
            <p:nvPr/>
          </p:nvSpPr>
          <p:spPr>
            <a:xfrm>
              <a:off x="2119988" y="6113906"/>
              <a:ext cx="43620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* </a:t>
              </a:r>
              <a:r>
                <a:rPr lang="ko-KR" altLang="en-US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출처 </a:t>
              </a:r>
              <a:r>
                <a:rPr lang="en-US" altLang="ko-KR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: 2018</a:t>
              </a:r>
              <a:r>
                <a:rPr lang="ko-KR" altLang="en-US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년도 방송매체이용행태 조사보고서</a:t>
              </a:r>
              <a:r>
                <a:rPr lang="en-US" altLang="ko-KR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, </a:t>
              </a:r>
              <a:r>
                <a:rPr lang="ko-KR" altLang="en-US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방송통신위원회</a:t>
              </a:r>
              <a:endPara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1FF4A0E-C764-4A08-BCFD-E0B84360ACA2}"/>
                </a:ext>
              </a:extLst>
            </p:cNvPr>
            <p:cNvSpPr/>
            <p:nvPr/>
          </p:nvSpPr>
          <p:spPr>
            <a:xfrm>
              <a:off x="7494339" y="5049229"/>
              <a:ext cx="278634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433"/>
                  </a:solidFill>
                  <a:latin typeface="tvN 즐거운이야기 Light" panose="02020603020101020101" pitchFamily="18" charset="-127"/>
                  <a:ea typeface="tvN 즐거운이야기 Light" panose="02020603020101020101" pitchFamily="18" charset="-127"/>
                </a:rPr>
                <a:t>“</a:t>
              </a:r>
              <a:r>
                <a:rPr lang="ko-KR" altLang="en-US" sz="28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433"/>
                  </a:solidFill>
                  <a:latin typeface="tvN 즐거운이야기 Light" panose="02020603020101020101" pitchFamily="18" charset="-127"/>
                  <a:ea typeface="tvN 즐거운이야기 Light" panose="02020603020101020101" pitchFamily="18" charset="-127"/>
                </a:rPr>
                <a:t>최근 일주일동안 </a:t>
              </a:r>
              <a:r>
                <a:rPr lang="en-US" altLang="ko-KR" sz="28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433"/>
                  </a:solidFill>
                  <a:latin typeface="tvN 즐거운이야기 Light" panose="02020603020101020101" pitchFamily="18" charset="-127"/>
                  <a:ea typeface="tvN 즐거운이야기 Light" panose="02020603020101020101" pitchFamily="18" charset="-127"/>
                </a:rPr>
                <a:t>TV</a:t>
              </a:r>
              <a:r>
                <a:rPr lang="ko-KR" altLang="en-US" sz="28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433"/>
                  </a:solidFill>
                  <a:latin typeface="tvN 즐거운이야기 Light" panose="02020603020101020101" pitchFamily="18" charset="-127"/>
                  <a:ea typeface="tvN 즐거운이야기 Light" panose="02020603020101020101" pitchFamily="18" charset="-127"/>
                </a:rPr>
                <a:t>보면서</a:t>
              </a:r>
              <a:endParaRPr lang="en-US" altLang="ko-KR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endParaRPr>
            </a:p>
            <a:p>
              <a:pPr algn="ctr"/>
              <a:r>
                <a:rPr lang="ko-KR" altLang="en-US" sz="28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433"/>
                  </a:solidFill>
                  <a:latin typeface="tvN 즐거운이야기 Light" panose="02020603020101020101" pitchFamily="18" charset="-127"/>
                  <a:ea typeface="tvN 즐거운이야기 Light" panose="02020603020101020101" pitchFamily="18" charset="-127"/>
                </a:rPr>
                <a:t>스마트기기 이용한 적 있어</a:t>
              </a:r>
              <a:r>
                <a:rPr lang="en-US" altLang="ko-KR" sz="28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433"/>
                  </a:solidFill>
                  <a:latin typeface="tvN 즐거운이야기 Light" panose="02020603020101020101" pitchFamily="18" charset="-127"/>
                  <a:ea typeface="tvN 즐거운이야기 Light" panose="02020603020101020101" pitchFamily="18" charset="-127"/>
                </a:rPr>
                <a:t>”</a:t>
              </a:r>
              <a:endPara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FC19378-83FF-4392-BB08-1168210DB5E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289042" y="4917488"/>
              <a:ext cx="45358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F79CCA5-5707-40DC-B2EF-604DD21BE88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00617" y="6049295"/>
              <a:ext cx="4524270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aphicFrame>
          <p:nvGraphicFramePr>
            <p:cNvPr id="61" name="차트 60">
              <a:extLst>
                <a:ext uri="{FF2B5EF4-FFF2-40B4-BE49-F238E27FC236}">
                  <a16:creationId xmlns:a16="http://schemas.microsoft.com/office/drawing/2014/main" id="{9517AC7E-A28A-4537-AFAD-D972D9533A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64455720"/>
                </p:ext>
              </p:extLst>
            </p:nvPr>
          </p:nvGraphicFramePr>
          <p:xfrm>
            <a:off x="7666817" y="1334773"/>
            <a:ext cx="3977640" cy="31430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E77630-2D28-4611-AEC5-9ACB426184E4}"/>
                </a:ext>
              </a:extLst>
            </p:cNvPr>
            <p:cNvSpPr/>
            <p:nvPr/>
          </p:nvSpPr>
          <p:spPr>
            <a:xfrm>
              <a:off x="8334829" y="6113906"/>
              <a:ext cx="34900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* </a:t>
              </a:r>
              <a:r>
                <a:rPr lang="ko-KR" altLang="en-US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출처 </a:t>
              </a:r>
              <a:r>
                <a:rPr lang="en-US" altLang="ko-KR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: 2018</a:t>
              </a:r>
              <a:r>
                <a:rPr lang="ko-KR" altLang="en-US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년 소비자행태보고서</a:t>
              </a:r>
              <a:r>
                <a:rPr lang="en-US" altLang="ko-KR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(MCR), </a:t>
              </a:r>
              <a:r>
                <a:rPr lang="en-US" altLang="ko-KR" sz="1200" kern="0" dirty="0" err="1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Kobaco</a:t>
              </a:r>
              <a:endPara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89852CC-FD7A-4506-81DF-DD86A4C5BE2B}"/>
                </a:ext>
              </a:extLst>
            </p:cNvPr>
            <p:cNvSpPr/>
            <p:nvPr/>
          </p:nvSpPr>
          <p:spPr>
            <a:xfrm>
              <a:off x="9981335" y="1747068"/>
              <a:ext cx="21691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(</a:t>
              </a:r>
              <a:r>
                <a:rPr lang="ko-KR" altLang="en-US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단위 </a:t>
              </a:r>
              <a:r>
                <a:rPr lang="en-US" altLang="ko-KR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: %, N=4,000, </a:t>
              </a:r>
              <a:r>
                <a:rPr lang="ko-KR" altLang="en-US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중복응답</a:t>
              </a:r>
              <a:r>
                <a:rPr lang="en-US" altLang="ko-KR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)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1C95078-E077-41CD-9DCD-EB0E90756E94}"/>
                </a:ext>
              </a:extLst>
            </p:cNvPr>
            <p:cNvSpPr/>
            <p:nvPr/>
          </p:nvSpPr>
          <p:spPr>
            <a:xfrm>
              <a:off x="4170358" y="1845477"/>
              <a:ext cx="8306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(</a:t>
              </a:r>
              <a:r>
                <a:rPr lang="ko-KR" altLang="en-US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단위 </a:t>
              </a:r>
              <a:r>
                <a:rPr lang="en-US" altLang="ko-KR" sz="1200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: %)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7089F2-38EE-4597-9EEE-8E4066C2499D}"/>
                </a:ext>
              </a:extLst>
            </p:cNvPr>
            <p:cNvSpPr/>
            <p:nvPr/>
          </p:nvSpPr>
          <p:spPr>
            <a:xfrm>
              <a:off x="10870780" y="5107728"/>
              <a:ext cx="95410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kern="0" dirty="0">
                  <a:ln w="2540">
                    <a:solidFill>
                      <a:srgbClr val="FF8E0E">
                        <a:alpha val="30000"/>
                      </a:srgbClr>
                    </a:solidFill>
                  </a:ln>
                  <a:solidFill>
                    <a:srgbClr val="FF8E0E"/>
                  </a:solidFill>
                  <a:latin typeface="tvN 즐거운이야기 Light" panose="02020603020101020101" pitchFamily="18" charset="-127"/>
                  <a:ea typeface="tvN 즐거운이야기 Light" panose="02020603020101020101" pitchFamily="18" charset="-127"/>
                </a:rPr>
                <a:t>56%</a:t>
              </a:r>
              <a:endParaRPr lang="ko-KR" altLang="en-US" sz="4800" dirty="0">
                <a:ln w="2540">
                  <a:solidFill>
                    <a:srgbClr val="FF8E0E">
                      <a:alpha val="30000"/>
                    </a:srgbClr>
                  </a:solidFill>
                </a:ln>
                <a:solidFill>
                  <a:srgbClr val="FF8E0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CDA56D-EB98-4999-8E88-F8DE4301E60E}"/>
                </a:ext>
              </a:extLst>
            </p:cNvPr>
            <p:cNvSpPr/>
            <p:nvPr/>
          </p:nvSpPr>
          <p:spPr>
            <a:xfrm>
              <a:off x="10381114" y="5286424"/>
              <a:ext cx="4138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kern="0" dirty="0">
                  <a:ln w="2540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433"/>
                  </a:solidFill>
                  <a:latin typeface="tvN 즐거운이야기 Light" panose="02020603020101020101" pitchFamily="18" charset="-127"/>
                  <a:ea typeface="tvN 즐거운이야기 Light" panose="02020603020101020101" pitchFamily="18" charset="-127"/>
                </a:rPr>
                <a:t>. . .</a:t>
              </a:r>
              <a:endParaRPr lang="ko-KR" altLang="en-US" b="1" dirty="0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800E451-C2FE-4B90-AE1F-2493CF5C290D}"/>
              </a:ext>
            </a:extLst>
          </p:cNvPr>
          <p:cNvSpPr/>
          <p:nvPr/>
        </p:nvSpPr>
        <p:spPr>
          <a:xfrm>
            <a:off x="10342744" y="2354485"/>
            <a:ext cx="1287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kern="0" dirty="0" err="1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멀티태스커</a:t>
            </a:r>
            <a:endParaRPr lang="ko-KR" altLang="en-US" sz="2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2E0101F-7DDB-4C90-AF53-65B2335146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491263" y="1197871"/>
            <a:ext cx="461887" cy="63744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2E0101F-7DDB-4C90-AF53-65B2335146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6929473" y="1224762"/>
            <a:ext cx="461887" cy="6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7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49DC19E8-4811-422C-9920-8CFCA65FE95C}"/>
              </a:ext>
            </a:extLst>
          </p:cNvPr>
          <p:cNvGrpSpPr/>
          <p:nvPr/>
        </p:nvGrpSpPr>
        <p:grpSpPr>
          <a:xfrm flipH="1">
            <a:off x="688878" y="1758897"/>
            <a:ext cx="8037092" cy="968743"/>
            <a:chOff x="9857562" y="2336875"/>
            <a:chExt cx="1957042" cy="568601"/>
          </a:xfrm>
        </p:grpSpPr>
        <p:sp>
          <p:nvSpPr>
            <p:cNvPr id="33" name="사각형: 잘린 한쪽 모서리 32">
              <a:extLst>
                <a:ext uri="{FF2B5EF4-FFF2-40B4-BE49-F238E27FC236}">
                  <a16:creationId xmlns:a16="http://schemas.microsoft.com/office/drawing/2014/main" id="{88391EDA-D7E4-4C29-B3AB-409A3D6D199C}"/>
                </a:ext>
              </a:extLst>
            </p:cNvPr>
            <p:cNvSpPr/>
            <p:nvPr/>
          </p:nvSpPr>
          <p:spPr bwMode="auto">
            <a:xfrm rot="10800000">
              <a:off x="10108901" y="2336875"/>
              <a:ext cx="1705703" cy="568601"/>
            </a:xfrm>
            <a:prstGeom prst="snip1Rect">
              <a:avLst>
                <a:gd name="adj" fmla="val 36667"/>
              </a:avLst>
            </a:prstGeom>
            <a:solidFill>
              <a:schemeClr val="bg1"/>
            </a:solidFill>
            <a:ln w="9525" cap="flat" cmpd="sng" algn="ctr">
              <a:solidFill>
                <a:srgbClr val="E3183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244B8C8-63FF-4FF6-938E-3F1FBEAB6E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857562" y="2700574"/>
              <a:ext cx="253600" cy="15454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rgbClr val="E3183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D009BC-70B8-4D10-970C-665B868E09A0}"/>
              </a:ext>
            </a:extLst>
          </p:cNvPr>
          <p:cNvGrpSpPr/>
          <p:nvPr/>
        </p:nvGrpSpPr>
        <p:grpSpPr>
          <a:xfrm>
            <a:off x="364010" y="271691"/>
            <a:ext cx="2286594" cy="450755"/>
            <a:chOff x="364010" y="271691"/>
            <a:chExt cx="2286594" cy="450755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D81513AC-7101-48BC-960A-F5E56721AAFD}"/>
                </a:ext>
              </a:extLst>
            </p:cNvPr>
            <p:cNvSpPr/>
            <p:nvPr/>
          </p:nvSpPr>
          <p:spPr bwMode="auto">
            <a:xfrm>
              <a:off x="364010" y="271691"/>
              <a:ext cx="2286594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70CDB1-3CB3-4514-A4DB-D00F79083FB0}"/>
                </a:ext>
              </a:extLst>
            </p:cNvPr>
            <p:cNvSpPr/>
            <p:nvPr/>
          </p:nvSpPr>
          <p:spPr>
            <a:xfrm>
              <a:off x="688878" y="295239"/>
              <a:ext cx="15424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1.  </a:t>
              </a:r>
              <a:r>
                <a:rPr lang="ko-KR" altLang="en-US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기획 배경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FF4A0E-C764-4A08-BCFD-E0B84360ACA2}"/>
              </a:ext>
            </a:extLst>
          </p:cNvPr>
          <p:cNvSpPr/>
          <p:nvPr/>
        </p:nvSpPr>
        <p:spPr>
          <a:xfrm>
            <a:off x="8672987" y="1330725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TV </a:t>
            </a:r>
            <a:r>
              <a:rPr lang="ko-KR" altLang="en-US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프로그램 관련 활동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02E0101F-7DDB-4C90-AF53-65B2335146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1621276" y="1053360"/>
            <a:ext cx="461887" cy="637446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31E77630-2D28-4611-AEC5-9ACB426184E4}"/>
              </a:ext>
            </a:extLst>
          </p:cNvPr>
          <p:cNvSpPr/>
          <p:nvPr/>
        </p:nvSpPr>
        <p:spPr>
          <a:xfrm>
            <a:off x="8544906" y="6399435"/>
            <a:ext cx="3490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* </a:t>
            </a:r>
            <a:r>
              <a:rPr lang="ko-KR" altLang="en-US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출처 </a:t>
            </a:r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: 2018</a:t>
            </a:r>
            <a:r>
              <a:rPr lang="ko-KR" altLang="en-US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년 소비자행태보고서</a:t>
            </a:r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(MCR), </a:t>
            </a:r>
            <a:r>
              <a:rPr lang="en-US" altLang="ko-KR" sz="1200" kern="0" dirty="0" err="1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Kobaco</a:t>
            </a:r>
            <a:endParaRPr lang="en-US" altLang="ko-KR" sz="1200" kern="0" dirty="0">
              <a:ln w="2540">
                <a:solidFill>
                  <a:schemeClr val="tx1">
                    <a:alpha val="30000"/>
                  </a:schemeClr>
                </a:solidFill>
              </a:ln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graphicFrame>
        <p:nvGraphicFramePr>
          <p:cNvPr id="23" name="내용 개체 틀 5">
            <a:extLst>
              <a:ext uri="{FF2B5EF4-FFF2-40B4-BE49-F238E27FC236}">
                <a16:creationId xmlns:a16="http://schemas.microsoft.com/office/drawing/2014/main" id="{CE075DE3-09F4-443E-8C90-D6DA7E159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36498"/>
              </p:ext>
            </p:extLst>
          </p:nvPr>
        </p:nvGraphicFramePr>
        <p:xfrm>
          <a:off x="813640" y="1252728"/>
          <a:ext cx="6537963" cy="3054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C6E882-6CDF-4A5C-B2AB-3BC76CE8301D}"/>
              </a:ext>
            </a:extLst>
          </p:cNvPr>
          <p:cNvSpPr/>
          <p:nvPr/>
        </p:nvSpPr>
        <p:spPr>
          <a:xfrm>
            <a:off x="4255884" y="4284276"/>
            <a:ext cx="3095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(</a:t>
            </a:r>
            <a:r>
              <a:rPr lang="ko-KR" altLang="en-US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단위 </a:t>
            </a:r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: %, </a:t>
            </a:r>
            <a:r>
              <a:rPr lang="ko-KR" altLang="en-US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스마트기기 사용 응답자</a:t>
            </a:r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, N=1,964)</a:t>
            </a: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C9C7A63-3F55-4C17-90B3-436A9429A7F9}"/>
              </a:ext>
            </a:extLst>
          </p:cNvPr>
          <p:cNvGraphicFramePr/>
          <p:nvPr/>
        </p:nvGraphicFramePr>
        <p:xfrm>
          <a:off x="8390762" y="1358157"/>
          <a:ext cx="3312703" cy="2843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2AF61F-183E-4987-A08C-3587398C4CB4}"/>
              </a:ext>
            </a:extLst>
          </p:cNvPr>
          <p:cNvSpPr/>
          <p:nvPr/>
        </p:nvSpPr>
        <p:spPr>
          <a:xfrm>
            <a:off x="9372696" y="5266576"/>
            <a:ext cx="9172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kern="0" dirty="0">
                <a:ln w="2540">
                  <a:solidFill>
                    <a:srgbClr val="FF8E0E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68%</a:t>
            </a:r>
            <a:endParaRPr lang="ko-KR" altLang="en-US" sz="4800" dirty="0">
              <a:ln w="2540">
                <a:solidFill>
                  <a:srgbClr val="FF8E0E">
                    <a:alpha val="30000"/>
                  </a:srgbClr>
                </a:solidFill>
              </a:ln>
              <a:solidFill>
                <a:srgbClr val="E3183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817FCA-BD35-4A57-A908-610C8259A88C}"/>
              </a:ext>
            </a:extLst>
          </p:cNvPr>
          <p:cNvSpPr/>
          <p:nvPr/>
        </p:nvSpPr>
        <p:spPr>
          <a:xfrm>
            <a:off x="8306700" y="4312469"/>
            <a:ext cx="30492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“</a:t>
            </a:r>
            <a:r>
              <a:rPr lang="ko-KR" altLang="en-US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스마트기기 활용해</a:t>
            </a:r>
            <a:endParaRPr lang="en-US" altLang="ko-KR" sz="2800" kern="0" dirty="0">
              <a:ln w="2540"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r>
              <a:rPr lang="en-US" altLang="ko-KR" sz="28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TV</a:t>
            </a:r>
            <a:r>
              <a:rPr lang="ko-KR" altLang="en-US" sz="28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프로그램 관련 </a:t>
            </a:r>
            <a:r>
              <a:rPr lang="ko-KR" altLang="en-US" sz="28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활동</a:t>
            </a:r>
            <a:r>
              <a:rPr lang="ko-KR" altLang="en-US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을 한다</a:t>
            </a:r>
            <a:r>
              <a:rPr lang="en-US" altLang="ko-KR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”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02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49DC19E8-4811-422C-9920-8CFCA65FE95C}"/>
              </a:ext>
            </a:extLst>
          </p:cNvPr>
          <p:cNvGrpSpPr/>
          <p:nvPr/>
        </p:nvGrpSpPr>
        <p:grpSpPr>
          <a:xfrm flipH="1">
            <a:off x="966670" y="1591424"/>
            <a:ext cx="8037092" cy="2182014"/>
            <a:chOff x="9857562" y="2336875"/>
            <a:chExt cx="1957042" cy="568601"/>
          </a:xfrm>
        </p:grpSpPr>
        <p:sp>
          <p:nvSpPr>
            <p:cNvPr id="33" name="사각형: 잘린 한쪽 모서리 32">
              <a:extLst>
                <a:ext uri="{FF2B5EF4-FFF2-40B4-BE49-F238E27FC236}">
                  <a16:creationId xmlns:a16="http://schemas.microsoft.com/office/drawing/2014/main" id="{88391EDA-D7E4-4C29-B3AB-409A3D6D199C}"/>
                </a:ext>
              </a:extLst>
            </p:cNvPr>
            <p:cNvSpPr/>
            <p:nvPr/>
          </p:nvSpPr>
          <p:spPr bwMode="auto">
            <a:xfrm rot="10800000">
              <a:off x="10108901" y="2336875"/>
              <a:ext cx="1705703" cy="568601"/>
            </a:xfrm>
            <a:prstGeom prst="snip1Rect">
              <a:avLst>
                <a:gd name="adj" fmla="val 36667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244B8C8-63FF-4FF6-938E-3F1FBEAB6E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857562" y="2700574"/>
              <a:ext cx="253600" cy="15454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D009BC-70B8-4D10-970C-665B868E09A0}"/>
              </a:ext>
            </a:extLst>
          </p:cNvPr>
          <p:cNvGrpSpPr/>
          <p:nvPr/>
        </p:nvGrpSpPr>
        <p:grpSpPr>
          <a:xfrm>
            <a:off x="364010" y="271691"/>
            <a:ext cx="2286594" cy="450755"/>
            <a:chOff x="364010" y="271691"/>
            <a:chExt cx="2286594" cy="450755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D81513AC-7101-48BC-960A-F5E56721AAFD}"/>
                </a:ext>
              </a:extLst>
            </p:cNvPr>
            <p:cNvSpPr/>
            <p:nvPr/>
          </p:nvSpPr>
          <p:spPr bwMode="auto">
            <a:xfrm>
              <a:off x="364010" y="271691"/>
              <a:ext cx="2286594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70CDB1-3CB3-4514-A4DB-D00F79083FB0}"/>
                </a:ext>
              </a:extLst>
            </p:cNvPr>
            <p:cNvSpPr/>
            <p:nvPr/>
          </p:nvSpPr>
          <p:spPr>
            <a:xfrm>
              <a:off x="688878" y="295239"/>
              <a:ext cx="15424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1.  </a:t>
              </a:r>
              <a:r>
                <a:rPr lang="ko-KR" altLang="en-US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기획 배경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FF4A0E-C764-4A08-BCFD-E0B84360ACA2}"/>
              </a:ext>
            </a:extLst>
          </p:cNvPr>
          <p:cNvSpPr/>
          <p:nvPr/>
        </p:nvSpPr>
        <p:spPr>
          <a:xfrm>
            <a:off x="8672987" y="1330725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TV </a:t>
            </a:r>
            <a:r>
              <a:rPr lang="ko-KR" altLang="en-US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프로그램 관련 활동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1E77630-2D28-4611-AEC5-9ACB426184E4}"/>
              </a:ext>
            </a:extLst>
          </p:cNvPr>
          <p:cNvSpPr/>
          <p:nvPr/>
        </p:nvSpPr>
        <p:spPr>
          <a:xfrm>
            <a:off x="8544906" y="6387365"/>
            <a:ext cx="3490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* </a:t>
            </a:r>
            <a:r>
              <a:rPr lang="ko-KR" altLang="en-US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출처 </a:t>
            </a:r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: 2018</a:t>
            </a:r>
            <a:r>
              <a:rPr lang="ko-KR" altLang="en-US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년 소비자행태보고서</a:t>
            </a:r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(MCR), </a:t>
            </a:r>
            <a:r>
              <a:rPr lang="en-US" altLang="ko-KR" sz="1200" kern="0" dirty="0" err="1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Kobaco</a:t>
            </a:r>
            <a:endParaRPr lang="en-US" altLang="ko-KR" sz="1200" kern="0" dirty="0">
              <a:ln w="2540">
                <a:solidFill>
                  <a:schemeClr val="tx1">
                    <a:alpha val="30000"/>
                  </a:schemeClr>
                </a:solidFill>
              </a:ln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C9C7A63-3F55-4C17-90B3-436A9429A7F9}"/>
              </a:ext>
            </a:extLst>
          </p:cNvPr>
          <p:cNvGraphicFramePr/>
          <p:nvPr/>
        </p:nvGraphicFramePr>
        <p:xfrm>
          <a:off x="8390762" y="1358157"/>
          <a:ext cx="3312703" cy="2843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350F407-F0D7-4FB5-987E-87006606BB84}"/>
              </a:ext>
            </a:extLst>
          </p:cNvPr>
          <p:cNvSpPr/>
          <p:nvPr/>
        </p:nvSpPr>
        <p:spPr>
          <a:xfrm>
            <a:off x="704344" y="1820772"/>
            <a:ext cx="4990747" cy="17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프로그램 정보 </a:t>
            </a:r>
            <a:r>
              <a:rPr lang="ko-KR" altLang="en-US" sz="24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검색</a:t>
            </a:r>
            <a:endParaRPr lang="en-US" altLang="ko-KR" sz="2400" kern="0" dirty="0">
              <a:ln w="2540">
                <a:solidFill>
                  <a:srgbClr val="E31836">
                    <a:alpha val="30000"/>
                  </a:srgbClr>
                </a:solidFill>
              </a:ln>
              <a:solidFill>
                <a:srgbClr val="E31836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프로그램 </a:t>
            </a:r>
            <a:r>
              <a:rPr lang="ko-KR" altLang="en-US" sz="24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댓글</a:t>
            </a:r>
            <a:r>
              <a:rPr lang="en-US" altLang="ko-KR" sz="24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· </a:t>
            </a:r>
            <a:r>
              <a:rPr lang="ko-KR" altLang="en-US" sz="24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좋아요</a:t>
            </a:r>
            <a:endParaRPr lang="en-US" altLang="ko-KR" sz="2400" kern="0" dirty="0">
              <a:ln w="2540">
                <a:solidFill>
                  <a:srgbClr val="E31836">
                    <a:alpha val="30000"/>
                  </a:srgbClr>
                </a:solidFill>
              </a:ln>
              <a:solidFill>
                <a:srgbClr val="E31836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프로그램 관련 글 업로드</a:t>
            </a:r>
            <a:r>
              <a:rPr lang="en-US" altLang="ko-KR" sz="24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· </a:t>
            </a:r>
            <a:r>
              <a:rPr lang="ko-KR" altLang="en-US" sz="24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소통</a:t>
            </a:r>
            <a:endParaRPr lang="en-US" altLang="ko-KR" sz="2400" kern="0" dirty="0">
              <a:ln w="2540">
                <a:solidFill>
                  <a:srgbClr val="E31836">
                    <a:alpha val="30000"/>
                  </a:srgbClr>
                </a:solidFill>
              </a:ln>
              <a:solidFill>
                <a:srgbClr val="E31836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D1E1B6-D708-4766-9057-DA26B810A392}"/>
              </a:ext>
            </a:extLst>
          </p:cNvPr>
          <p:cNvSpPr/>
          <p:nvPr/>
        </p:nvSpPr>
        <p:spPr>
          <a:xfrm>
            <a:off x="9372696" y="5266576"/>
            <a:ext cx="9172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kern="0" dirty="0">
                <a:ln w="2540">
                  <a:solidFill>
                    <a:srgbClr val="FF8E0E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68%</a:t>
            </a:r>
            <a:endParaRPr lang="ko-KR" altLang="en-US" sz="4800" dirty="0">
              <a:ln w="2540">
                <a:solidFill>
                  <a:srgbClr val="FF8E0E">
                    <a:alpha val="30000"/>
                  </a:srgbClr>
                </a:solidFill>
              </a:ln>
              <a:solidFill>
                <a:srgbClr val="E3183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811F2B-F819-4DA4-B4C3-0A09579283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27" y="3086113"/>
            <a:ext cx="447608" cy="4476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AA1D13-4DAE-471E-A493-77A2C2F7C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27" y="2485931"/>
            <a:ext cx="447608" cy="4476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9FF200-0B75-468A-B1C7-D8495CD143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27" y="2019157"/>
            <a:ext cx="390487" cy="39048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3681A9-9944-475F-A76B-89D93FEA1DE0}"/>
              </a:ext>
            </a:extLst>
          </p:cNvPr>
          <p:cNvSpPr/>
          <p:nvPr/>
        </p:nvSpPr>
        <p:spPr>
          <a:xfrm>
            <a:off x="8306700" y="4312469"/>
            <a:ext cx="30492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“</a:t>
            </a:r>
            <a:r>
              <a:rPr lang="ko-KR" altLang="en-US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스마트기기 활용해</a:t>
            </a:r>
            <a:endParaRPr lang="en-US" altLang="ko-KR" sz="2800" kern="0" dirty="0">
              <a:ln w="2540"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r>
              <a:rPr lang="en-US" altLang="ko-KR" sz="28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TV</a:t>
            </a:r>
            <a:r>
              <a:rPr lang="ko-KR" altLang="en-US" sz="28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프로그램 관련 </a:t>
            </a:r>
            <a:r>
              <a:rPr lang="ko-KR" altLang="en-US" sz="28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활동</a:t>
            </a:r>
            <a:r>
              <a:rPr lang="ko-KR" altLang="en-US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을 한다</a:t>
            </a:r>
            <a:r>
              <a:rPr lang="en-US" altLang="ko-KR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”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01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49DC19E8-4811-422C-9920-8CFCA65FE95C}"/>
              </a:ext>
            </a:extLst>
          </p:cNvPr>
          <p:cNvGrpSpPr/>
          <p:nvPr/>
        </p:nvGrpSpPr>
        <p:grpSpPr>
          <a:xfrm flipH="1">
            <a:off x="966670" y="1591424"/>
            <a:ext cx="8037092" cy="2182014"/>
            <a:chOff x="9857562" y="2336875"/>
            <a:chExt cx="1957042" cy="568601"/>
          </a:xfrm>
        </p:grpSpPr>
        <p:sp>
          <p:nvSpPr>
            <p:cNvPr id="33" name="사각형: 잘린 한쪽 모서리 32">
              <a:extLst>
                <a:ext uri="{FF2B5EF4-FFF2-40B4-BE49-F238E27FC236}">
                  <a16:creationId xmlns:a16="http://schemas.microsoft.com/office/drawing/2014/main" id="{88391EDA-D7E4-4C29-B3AB-409A3D6D199C}"/>
                </a:ext>
              </a:extLst>
            </p:cNvPr>
            <p:cNvSpPr/>
            <p:nvPr/>
          </p:nvSpPr>
          <p:spPr bwMode="auto">
            <a:xfrm rot="10800000">
              <a:off x="10108901" y="2336875"/>
              <a:ext cx="1705703" cy="568601"/>
            </a:xfrm>
            <a:prstGeom prst="snip1Rect">
              <a:avLst>
                <a:gd name="adj" fmla="val 36667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244B8C8-63FF-4FF6-938E-3F1FBEAB6E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857562" y="2700574"/>
              <a:ext cx="253600" cy="15454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D009BC-70B8-4D10-970C-665B868E09A0}"/>
              </a:ext>
            </a:extLst>
          </p:cNvPr>
          <p:cNvGrpSpPr/>
          <p:nvPr/>
        </p:nvGrpSpPr>
        <p:grpSpPr>
          <a:xfrm>
            <a:off x="364010" y="271691"/>
            <a:ext cx="2286594" cy="450755"/>
            <a:chOff x="364010" y="271691"/>
            <a:chExt cx="2286594" cy="450755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D81513AC-7101-48BC-960A-F5E56721AAFD}"/>
                </a:ext>
              </a:extLst>
            </p:cNvPr>
            <p:cNvSpPr/>
            <p:nvPr/>
          </p:nvSpPr>
          <p:spPr bwMode="auto">
            <a:xfrm>
              <a:off x="364010" y="271691"/>
              <a:ext cx="2286594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70CDB1-3CB3-4514-A4DB-D00F79083FB0}"/>
                </a:ext>
              </a:extLst>
            </p:cNvPr>
            <p:cNvSpPr/>
            <p:nvPr/>
          </p:nvSpPr>
          <p:spPr>
            <a:xfrm>
              <a:off x="688878" y="295239"/>
              <a:ext cx="15424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1.  </a:t>
              </a:r>
              <a:r>
                <a:rPr lang="ko-KR" altLang="en-US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기획 배경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FF4A0E-C764-4A08-BCFD-E0B84360ACA2}"/>
              </a:ext>
            </a:extLst>
          </p:cNvPr>
          <p:cNvSpPr/>
          <p:nvPr/>
        </p:nvSpPr>
        <p:spPr>
          <a:xfrm>
            <a:off x="8672987" y="1330725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TV </a:t>
            </a:r>
            <a:r>
              <a:rPr lang="ko-KR" altLang="en-US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프로그램 관련 활동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C9C7A63-3F55-4C17-90B3-436A9429A7F9}"/>
              </a:ext>
            </a:extLst>
          </p:cNvPr>
          <p:cNvGraphicFramePr/>
          <p:nvPr/>
        </p:nvGraphicFramePr>
        <p:xfrm>
          <a:off x="8390762" y="1358157"/>
          <a:ext cx="3312703" cy="2843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350F407-F0D7-4FB5-987E-87006606BB84}"/>
              </a:ext>
            </a:extLst>
          </p:cNvPr>
          <p:cNvSpPr/>
          <p:nvPr/>
        </p:nvSpPr>
        <p:spPr>
          <a:xfrm>
            <a:off x="704344" y="1820772"/>
            <a:ext cx="4990747" cy="17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사람들의 의견 </a:t>
            </a:r>
            <a:r>
              <a:rPr lang="ko-KR" altLang="en-US" sz="24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검색</a:t>
            </a:r>
            <a:endParaRPr lang="en-US" altLang="ko-KR" sz="2400" kern="0" dirty="0">
              <a:ln w="2540">
                <a:solidFill>
                  <a:srgbClr val="E31836">
                    <a:alpha val="30000"/>
                  </a:srgbClr>
                </a:solidFill>
              </a:ln>
              <a:solidFill>
                <a:srgbClr val="E31836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친구에게 </a:t>
            </a:r>
            <a:r>
              <a:rPr lang="ko-KR" altLang="en-US" sz="24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댓글</a:t>
            </a:r>
            <a:r>
              <a:rPr lang="en-US" altLang="ko-KR" sz="24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· </a:t>
            </a:r>
            <a:r>
              <a:rPr lang="ko-KR" altLang="en-US" sz="24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좋아요</a:t>
            </a:r>
            <a:endParaRPr lang="en-US" altLang="ko-KR" sz="2400" kern="0" dirty="0">
              <a:ln w="2540">
                <a:solidFill>
                  <a:srgbClr val="E31836">
                    <a:alpha val="30000"/>
                  </a:srgbClr>
                </a:solidFill>
              </a:ln>
              <a:solidFill>
                <a:srgbClr val="E31836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나의 생각을 표현하고 </a:t>
            </a:r>
            <a:r>
              <a:rPr lang="en-US" altLang="ko-KR" sz="24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24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소통</a:t>
            </a:r>
            <a:endParaRPr lang="en-US" altLang="ko-KR" sz="2400" kern="0" dirty="0">
              <a:ln w="2540">
                <a:solidFill>
                  <a:srgbClr val="E31836">
                    <a:alpha val="30000"/>
                  </a:srgbClr>
                </a:solidFill>
              </a:ln>
              <a:solidFill>
                <a:srgbClr val="E31836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E8EA59-6BE8-4FFD-944F-AB5BF37F31C3}"/>
              </a:ext>
            </a:extLst>
          </p:cNvPr>
          <p:cNvSpPr/>
          <p:nvPr/>
        </p:nvSpPr>
        <p:spPr>
          <a:xfrm>
            <a:off x="8306700" y="4312469"/>
            <a:ext cx="30492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“</a:t>
            </a:r>
            <a:r>
              <a:rPr lang="ko-KR" altLang="en-US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스마트기기 활용해</a:t>
            </a:r>
            <a:endParaRPr lang="en-US" altLang="ko-KR" sz="2800" kern="0" dirty="0">
              <a:ln w="2540"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/>
            <a:r>
              <a:rPr lang="en-US" altLang="ko-KR" sz="28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TV</a:t>
            </a:r>
            <a:r>
              <a:rPr lang="ko-KR" altLang="en-US" sz="28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프로그램 관련 </a:t>
            </a:r>
            <a:r>
              <a:rPr lang="ko-KR" altLang="en-US" sz="2800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활동</a:t>
            </a:r>
            <a:r>
              <a:rPr lang="ko-KR" altLang="en-US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을 한다</a:t>
            </a:r>
            <a:r>
              <a:rPr lang="en-US" altLang="ko-KR" sz="28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433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”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433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D1E1B6-D708-4766-9057-DA26B810A392}"/>
              </a:ext>
            </a:extLst>
          </p:cNvPr>
          <p:cNvSpPr/>
          <p:nvPr/>
        </p:nvSpPr>
        <p:spPr>
          <a:xfrm>
            <a:off x="9372696" y="5266576"/>
            <a:ext cx="9172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kern="0" dirty="0">
                <a:ln w="2540">
                  <a:solidFill>
                    <a:srgbClr val="FF8E0E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68%</a:t>
            </a:r>
            <a:endParaRPr lang="ko-KR" altLang="en-US" sz="4800" dirty="0">
              <a:ln w="2540">
                <a:solidFill>
                  <a:srgbClr val="FF8E0E">
                    <a:alpha val="30000"/>
                  </a:srgbClr>
                </a:solidFill>
              </a:ln>
              <a:solidFill>
                <a:srgbClr val="E3183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811F2B-F819-4DA4-B4C3-0A09579283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27" y="3086113"/>
            <a:ext cx="447608" cy="4476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AA1D13-4DAE-471E-A493-77A2C2F7C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27" y="2485931"/>
            <a:ext cx="447608" cy="4476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9FF200-0B75-468A-B1C7-D8495CD143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27" y="2019157"/>
            <a:ext cx="390487" cy="3904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EBC39C-3CC3-479C-A33A-70C9E9DF4DC4}"/>
              </a:ext>
            </a:extLst>
          </p:cNvPr>
          <p:cNvSpPr/>
          <p:nvPr/>
        </p:nvSpPr>
        <p:spPr>
          <a:xfrm>
            <a:off x="2764534" y="4859052"/>
            <a:ext cx="6292232" cy="886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자신이 접한 콘텐츠의 감상을 </a:t>
            </a:r>
            <a:r>
              <a:rPr lang="ko-KR" altLang="en-US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표현</a:t>
            </a: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하고</a:t>
            </a:r>
            <a:endParaRPr lang="en-US" altLang="ko-KR" kern="0" dirty="0">
              <a:ln w="2540">
                <a:solidFill>
                  <a:srgbClr val="000433">
                    <a:alpha val="30000"/>
                  </a:srgbClr>
                </a:solidFill>
              </a:ln>
              <a:solidFill>
                <a:srgbClr val="000433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그것을 주변 사람들과 </a:t>
            </a:r>
            <a:r>
              <a:rPr lang="ko-KR" altLang="en-US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공유하는</a:t>
            </a:r>
            <a:r>
              <a:rPr lang="ko-KR" altLang="en-US" kern="0" dirty="0">
                <a:ln w="2540"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것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1E59B1-080C-480B-9EE6-384908100B1C}"/>
              </a:ext>
            </a:extLst>
          </p:cNvPr>
          <p:cNvSpPr/>
          <p:nvPr/>
        </p:nvSpPr>
        <p:spPr>
          <a:xfrm>
            <a:off x="1927414" y="4386502"/>
            <a:ext cx="243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고객이 원하는 것 </a:t>
            </a:r>
            <a:r>
              <a:rPr lang="en-US" altLang="ko-KR" sz="32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- </a:t>
            </a:r>
            <a:endParaRPr lang="ko-KR" altLang="en-US" sz="3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178CDD-A47C-4357-A267-43C7DA703992}"/>
              </a:ext>
            </a:extLst>
          </p:cNvPr>
          <p:cNvSpPr/>
          <p:nvPr/>
        </p:nvSpPr>
        <p:spPr>
          <a:xfrm>
            <a:off x="4612113" y="5682074"/>
            <a:ext cx="2032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kern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- </a:t>
            </a:r>
            <a:r>
              <a:rPr lang="ko-KR" altLang="en-US" sz="3600" kern="0" dirty="0">
                <a:ln w="2540">
                  <a:solidFill>
                    <a:srgbClr val="E31836">
                      <a:alpha val="30000"/>
                    </a:srgbClr>
                  </a:solidFill>
                </a:ln>
                <a:solidFill>
                  <a:srgbClr val="E31836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확장된 경험</a:t>
            </a:r>
            <a:endParaRPr lang="ko-KR" altLang="en-US" sz="3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E77630-2D28-4611-AEC5-9ACB426184E4}"/>
              </a:ext>
            </a:extLst>
          </p:cNvPr>
          <p:cNvSpPr/>
          <p:nvPr/>
        </p:nvSpPr>
        <p:spPr>
          <a:xfrm>
            <a:off x="8544906" y="6387365"/>
            <a:ext cx="3490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* </a:t>
            </a:r>
            <a:r>
              <a:rPr lang="ko-KR" altLang="en-US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출처 </a:t>
            </a:r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: 2018</a:t>
            </a:r>
            <a:r>
              <a:rPr lang="ko-KR" altLang="en-US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년 소비자행태보고서</a:t>
            </a:r>
            <a:r>
              <a:rPr lang="en-US" altLang="ko-KR" sz="1200" kern="0" dirty="0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(MCR), </a:t>
            </a:r>
            <a:r>
              <a:rPr lang="en-US" altLang="ko-KR" sz="1200" kern="0" dirty="0" err="1">
                <a:ln w="2540">
                  <a:solidFill>
                    <a:schemeClr val="tx1">
                      <a:alpha val="30000"/>
                    </a:scheme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Kobaco</a:t>
            </a:r>
            <a:endParaRPr lang="en-US" altLang="ko-KR" sz="1200" kern="0" dirty="0">
              <a:ln w="2540">
                <a:solidFill>
                  <a:schemeClr val="tx1">
                    <a:alpha val="30000"/>
                  </a:schemeClr>
                </a:solidFill>
              </a:ln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5449048-222B-412C-9BC4-C200A05AAA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>
            <a:off x="2079785" y="4814681"/>
            <a:ext cx="779001" cy="10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7914F7-C50F-4A9E-AAFC-2601CFBA69C2}"/>
              </a:ext>
            </a:extLst>
          </p:cNvPr>
          <p:cNvSpPr/>
          <p:nvPr/>
        </p:nvSpPr>
        <p:spPr>
          <a:xfrm>
            <a:off x="1226038" y="1307136"/>
            <a:ext cx="107653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게이미피케이션</a:t>
            </a:r>
            <a:r>
              <a:rPr lang="ko-KR" altLang="en-US" sz="20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정의 및 특징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ko-KR" altLang="en-US" sz="2000" dirty="0">
                <a:ln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게임이 아닌 다른 분야</a:t>
            </a:r>
            <a:r>
              <a:rPr lang="ko-KR" altLang="en-US" sz="2000" dirty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에</a:t>
            </a:r>
            <a:r>
              <a:rPr lang="ko-KR" altLang="en-US" sz="2000" dirty="0">
                <a:ln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게임의 기법 및 구성요소를 적용하는 것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ko-KR" altLang="en-US" sz="2000" dirty="0">
                <a:ln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놀이</a:t>
            </a:r>
            <a:r>
              <a:rPr lang="ko-KR" altLang="en-US" sz="20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하듯 재미있게 문제를 해결하는 방식으로</a:t>
            </a:r>
            <a:r>
              <a:rPr lang="en-US" altLang="ko-KR" sz="20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,</a:t>
            </a:r>
            <a:r>
              <a:rPr lang="ko-KR" altLang="en-US" sz="20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 사용자들의 </a:t>
            </a:r>
            <a:r>
              <a:rPr lang="ko-KR" altLang="en-US" sz="2000" dirty="0">
                <a:ln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자연스러운 관심</a:t>
            </a:r>
            <a:r>
              <a:rPr lang="ko-KR" altLang="en-US" sz="20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을 유도하는 방식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Light" panose="00000300000000000000" pitchFamily="2" charset="-127"/>
              <a:ea typeface="SK Btv Light" panose="00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336D3F-064C-4D32-A902-6C14DE4CA32C}"/>
              </a:ext>
            </a:extLst>
          </p:cNvPr>
          <p:cNvSpPr/>
          <p:nvPr/>
        </p:nvSpPr>
        <p:spPr>
          <a:xfrm>
            <a:off x="1226038" y="2995347"/>
            <a:ext cx="2871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게이미피케이션</a:t>
            </a:r>
            <a:r>
              <a:rPr lang="ko-KR" altLang="en-US" sz="20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 구성요소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B5FA54B-DE12-422E-BABA-A3C39E889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060366"/>
              </p:ext>
            </p:extLst>
          </p:nvPr>
        </p:nvGraphicFramePr>
        <p:xfrm>
          <a:off x="1587660" y="3648919"/>
          <a:ext cx="9410217" cy="26182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27032">
                  <a:extLst>
                    <a:ext uri="{9D8B030D-6E8A-4147-A177-3AD203B41FA5}">
                      <a16:colId xmlns:a16="http://schemas.microsoft.com/office/drawing/2014/main" val="3184672213"/>
                    </a:ext>
                  </a:extLst>
                </a:gridCol>
                <a:gridCol w="5983185">
                  <a:extLst>
                    <a:ext uri="{9D8B030D-6E8A-4147-A177-3AD203B41FA5}">
                      <a16:colId xmlns:a16="http://schemas.microsoft.com/office/drawing/2014/main" val="715935035"/>
                    </a:ext>
                  </a:extLst>
                </a:gridCol>
              </a:tblGrid>
              <a:tr h="4363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게이미피케이션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 기법과 구성요소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54140"/>
                  </a:ext>
                </a:extLst>
              </a:tr>
              <a:tr h="436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성취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포인트</a:t>
                      </a:r>
                      <a:r>
                        <a:rPr lang="en-US" altLang="ko-KR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레벨</a:t>
                      </a:r>
                      <a:r>
                        <a:rPr lang="en-US" altLang="ko-KR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배지</a:t>
                      </a:r>
                      <a:r>
                        <a:rPr lang="en-US" altLang="ko-KR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메달</a:t>
                      </a:r>
                      <a:r>
                        <a:rPr lang="en-US" altLang="ko-KR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보너스</a:t>
                      </a:r>
                      <a:r>
                        <a:rPr lang="en-US" altLang="ko-KR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지위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691381"/>
                  </a:ext>
                </a:extLst>
              </a:tr>
              <a:tr h="436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보상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80595"/>
                  </a:ext>
                </a:extLst>
              </a:tr>
              <a:tr h="436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동기부여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미션</a:t>
                      </a:r>
                      <a:r>
                        <a:rPr lang="en-US" altLang="ko-KR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4704"/>
                  </a:ext>
                </a:extLst>
              </a:tr>
              <a:tr h="436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경쟁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프로그래스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 바</a:t>
                      </a:r>
                      <a:r>
                        <a:rPr lang="en-US" altLang="ko-KR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리더보드</a:t>
                      </a:r>
                      <a:r>
                        <a:rPr lang="en-US" altLang="ko-KR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랭킹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688652"/>
                  </a:ext>
                </a:extLst>
              </a:tr>
              <a:tr h="436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관계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커뮤니티</a:t>
                      </a:r>
                      <a:r>
                        <a:rPr lang="en-US" altLang="ko-KR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초청</a:t>
                      </a:r>
                      <a:r>
                        <a:rPr lang="en-US" altLang="ko-KR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n>
                            <a:solidFill>
                              <a:srgbClr val="000433">
                                <a:alpha val="30000"/>
                              </a:srgbClr>
                            </a:solidFill>
                          </a:ln>
                          <a:solidFill>
                            <a:srgbClr val="000433"/>
                          </a:solidFill>
                          <a:latin typeface="SK Btv Light" panose="00000300000000000000" pitchFamily="2" charset="-127"/>
                          <a:ea typeface="SK Btv Light" panose="00000300000000000000" pitchFamily="2" charset="-127"/>
                        </a:rPr>
                        <a:t>선물 보내기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E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90616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25508D8E-6B9D-4F79-9DEA-50B7CA1EEDF4}"/>
              </a:ext>
            </a:extLst>
          </p:cNvPr>
          <p:cNvGrpSpPr/>
          <p:nvPr/>
        </p:nvGrpSpPr>
        <p:grpSpPr>
          <a:xfrm>
            <a:off x="364010" y="271691"/>
            <a:ext cx="2286594" cy="450755"/>
            <a:chOff x="364010" y="271691"/>
            <a:chExt cx="2286594" cy="450755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45E67AE4-B4C2-414D-9E03-EF7C4C064A46}"/>
                </a:ext>
              </a:extLst>
            </p:cNvPr>
            <p:cNvSpPr/>
            <p:nvPr/>
          </p:nvSpPr>
          <p:spPr bwMode="auto">
            <a:xfrm>
              <a:off x="364010" y="271691"/>
              <a:ext cx="2286594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F15FAF-719D-4DAF-A7C3-D25908893DE3}"/>
                </a:ext>
              </a:extLst>
            </p:cNvPr>
            <p:cNvSpPr/>
            <p:nvPr/>
          </p:nvSpPr>
          <p:spPr>
            <a:xfrm>
              <a:off x="688878" y="295239"/>
              <a:ext cx="15424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1.  </a:t>
              </a:r>
              <a:r>
                <a:rPr lang="ko-KR" altLang="en-US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기획 배경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E826489F-B1B5-41E2-A8F3-D5E9AB99D4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 rot="1516413">
            <a:off x="802848" y="1155309"/>
            <a:ext cx="461887" cy="63744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61F2AA3-8886-4940-9516-08A797B07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 rot="1516413">
            <a:off x="802847" y="2827973"/>
            <a:ext cx="461887" cy="6374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5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3183CC09-B7D5-4A6C-8C7E-E2F710C83C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80193"/>
              </p:ext>
            </p:extLst>
          </p:nvPr>
        </p:nvGraphicFramePr>
        <p:xfrm>
          <a:off x="1009332" y="3313603"/>
          <a:ext cx="5193884" cy="296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1A44ED18-A907-476E-ABAA-84BFB23171EB}"/>
              </a:ext>
            </a:extLst>
          </p:cNvPr>
          <p:cNvGrpSpPr/>
          <p:nvPr/>
        </p:nvGrpSpPr>
        <p:grpSpPr>
          <a:xfrm>
            <a:off x="364010" y="271691"/>
            <a:ext cx="2286594" cy="450755"/>
            <a:chOff x="364010" y="271691"/>
            <a:chExt cx="2286594" cy="450755"/>
          </a:xfrm>
        </p:grpSpPr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E321C894-49D3-4CE4-ADAB-C3323312F459}"/>
                </a:ext>
              </a:extLst>
            </p:cNvPr>
            <p:cNvSpPr/>
            <p:nvPr/>
          </p:nvSpPr>
          <p:spPr bwMode="auto">
            <a:xfrm>
              <a:off x="364010" y="271691"/>
              <a:ext cx="2286594" cy="450755"/>
            </a:xfrm>
            <a:prstGeom prst="parallelogram">
              <a:avLst>
                <a:gd name="adj" fmla="val 46887"/>
              </a:avLst>
            </a:prstGeom>
            <a:solidFill>
              <a:srgbClr val="FF8E0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775767D-A676-4F54-9F45-143BC95FCD07}"/>
                </a:ext>
              </a:extLst>
            </p:cNvPr>
            <p:cNvSpPr/>
            <p:nvPr/>
          </p:nvSpPr>
          <p:spPr>
            <a:xfrm>
              <a:off x="688878" y="295239"/>
              <a:ext cx="15424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1.  </a:t>
              </a:r>
              <a:r>
                <a:rPr lang="ko-KR" altLang="en-US" sz="2000" kern="0" dirty="0">
                  <a:ln w="254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SK Btv Light" panose="00000300000000000000" pitchFamily="2" charset="-127"/>
                  <a:ea typeface="SK Btv Light" panose="00000300000000000000" pitchFamily="2" charset="-127"/>
                </a:rPr>
                <a:t>기획 배경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AFFEBA-FBC5-4A70-B0CC-93314461B044}"/>
              </a:ext>
            </a:extLst>
          </p:cNvPr>
          <p:cNvSpPr/>
          <p:nvPr/>
        </p:nvSpPr>
        <p:spPr>
          <a:xfrm>
            <a:off x="1016903" y="1952343"/>
            <a:ext cx="5557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OTT 서비스 환경에서 </a:t>
            </a:r>
            <a:r>
              <a:rPr lang="ko-KR" altLang="en-US" sz="1600" spc="-150" dirty="0">
                <a:ln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시청 참여</a:t>
            </a:r>
            <a:r>
              <a:rPr lang="ko-KR" altLang="en-US" sz="1600" spc="-15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를 위한 </a:t>
            </a:r>
            <a:r>
              <a:rPr lang="ko-KR" altLang="en-US" sz="1600" spc="-150" dirty="0">
                <a:ln>
                  <a:solidFill>
                    <a:srgbClr val="CF1E37">
                      <a:alpha val="30000"/>
                    </a:srgbClr>
                  </a:solidFill>
                </a:ln>
                <a:solidFill>
                  <a:srgbClr val="CF1E37"/>
                </a:solidFill>
                <a:latin typeface="SK Btv Light" panose="00000300000000000000" pitchFamily="2" charset="-127"/>
                <a:ea typeface="SK Btv Light" panose="00000300000000000000" pitchFamily="2" charset="-127"/>
              </a:rPr>
              <a:t>진입 횟수 비교</a:t>
            </a:r>
            <a:endParaRPr lang="en-US" altLang="ko-KR" sz="1600" spc="-150" dirty="0">
              <a:ln>
                <a:solidFill>
                  <a:srgbClr val="CF1E37">
                    <a:alpha val="30000"/>
                  </a:srgbClr>
                </a:solidFill>
              </a:ln>
              <a:solidFill>
                <a:srgbClr val="CF1E37"/>
              </a:solidFill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r>
              <a:rPr lang="ko-KR" altLang="en-US" sz="2000" spc="-150" dirty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기존 추천방식 </a:t>
            </a:r>
            <a:r>
              <a:rPr lang="en-US" altLang="ko-KR" sz="2000" spc="-150" dirty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&lt;</a:t>
            </a:r>
            <a:r>
              <a:rPr lang="ko-KR" altLang="en-US" sz="2000" spc="-150" dirty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lang="ko-KR" altLang="en-US" sz="2400" spc="-150" dirty="0" err="1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게이미피케이션</a:t>
            </a:r>
            <a:r>
              <a:rPr lang="ko-KR" altLang="en-US" sz="2400" spc="-150" dirty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 </a:t>
            </a:r>
            <a:r>
              <a:rPr lang="ko-KR" altLang="en-US" sz="2000" spc="-150" dirty="0">
                <a:ln>
                  <a:solidFill>
                    <a:srgbClr val="000433">
                      <a:alpha val="30000"/>
                    </a:srgbClr>
                  </a:solidFill>
                </a:ln>
                <a:solidFill>
                  <a:srgbClr val="000433"/>
                </a:solidFill>
                <a:latin typeface="SK Btv Medium" panose="00000600000000000000" pitchFamily="2" charset="-127"/>
                <a:ea typeface="SK Btv Medium" panose="00000600000000000000" pitchFamily="2" charset="-127"/>
              </a:rPr>
              <a:t>활용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CFF4FF-31FD-458A-8672-0E9D00B333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9"/>
          <a:stretch/>
        </p:blipFill>
        <p:spPr>
          <a:xfrm rot="1516413">
            <a:off x="802849" y="1024226"/>
            <a:ext cx="461887" cy="6374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77EA57-8DE8-4287-979F-68326E5B4E6B}"/>
              </a:ext>
            </a:extLst>
          </p:cNvPr>
          <p:cNvSpPr/>
          <p:nvPr/>
        </p:nvSpPr>
        <p:spPr>
          <a:xfrm>
            <a:off x="1919799" y="3236998"/>
            <a:ext cx="16882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게이미피케이션</a:t>
            </a:r>
            <a:endParaRPr lang="en-US" altLang="ko-KR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  <a:p>
            <a:pPr algn="ctr"/>
            <a:r>
              <a:rPr lang="ko-KR" altLang="en-US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도입 여부</a:t>
            </a:r>
            <a:endParaRPr lang="en-US" altLang="ko-KR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6B372E-20BC-469B-8895-F2041AE7DCCE}"/>
              </a:ext>
            </a:extLst>
          </p:cNvPr>
          <p:cNvSpPr/>
          <p:nvPr/>
        </p:nvSpPr>
        <p:spPr>
          <a:xfrm>
            <a:off x="2397860" y="2555576"/>
            <a:ext cx="4105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* (N=70, </a:t>
            </a:r>
            <a:r>
              <a:rPr lang="ko-KR" altLang="en-US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계산방식 </a:t>
            </a:r>
            <a:r>
              <a:rPr lang="en-US" altLang="ko-KR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= </a:t>
            </a:r>
            <a:r>
              <a:rPr lang="ko-KR" altLang="en-US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최저진입횟수</a:t>
            </a:r>
            <a:r>
              <a:rPr lang="en-US" altLang="ko-KR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+</a:t>
            </a:r>
            <a:r>
              <a:rPr lang="ko-KR" altLang="en-US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최고진입횟수</a:t>
            </a:r>
            <a:r>
              <a:rPr lang="en-US" altLang="ko-KR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/2)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4407F-0094-4623-A503-FDC3F77BBC4A}"/>
              </a:ext>
            </a:extLst>
          </p:cNvPr>
          <p:cNvSpPr/>
          <p:nvPr/>
        </p:nvSpPr>
        <p:spPr>
          <a:xfrm>
            <a:off x="6363405" y="6115780"/>
            <a:ext cx="5559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출처 </a:t>
            </a:r>
            <a:r>
              <a:rPr lang="en-US" altLang="ko-KR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: OTT </a:t>
            </a:r>
            <a:r>
              <a:rPr lang="ko-KR" altLang="en-US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서비스 환경에서 동영상 시청 참여 유도를 위한 추천방식 연구</a:t>
            </a:r>
            <a:endParaRPr lang="en-US" altLang="ko-KR" sz="1400" dirty="0">
              <a:ln>
                <a:solidFill>
                  <a:srgbClr val="000433">
                    <a:alpha val="30000"/>
                  </a:srgbClr>
                </a:solidFill>
              </a:ln>
              <a:latin typeface="SK Btv Light" panose="00000300000000000000" pitchFamily="2" charset="-127"/>
              <a:ea typeface="SK Btv Light" panose="00000300000000000000" pitchFamily="2" charset="-127"/>
            </a:endParaRPr>
          </a:p>
          <a:p>
            <a:pPr algn="r"/>
            <a:r>
              <a:rPr lang="ko-KR" altLang="en-US" sz="1400" dirty="0" err="1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채안병</a:t>
            </a:r>
            <a:r>
              <a:rPr lang="en-US" altLang="ko-KR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, 『</a:t>
            </a:r>
            <a:r>
              <a:rPr lang="ko-KR" altLang="en-US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기초조형학연구</a:t>
            </a:r>
            <a:r>
              <a:rPr lang="en-US" altLang="ko-KR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』,</a:t>
            </a:r>
            <a:r>
              <a:rPr lang="ko-KR" altLang="en-US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rPr>
              <a:t>2017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7CB432-1D1C-4825-AE04-1FFA87BB57CB}"/>
              </a:ext>
            </a:extLst>
          </p:cNvPr>
          <p:cNvSpPr/>
          <p:nvPr/>
        </p:nvSpPr>
        <p:spPr>
          <a:xfrm>
            <a:off x="1237783" y="1279054"/>
            <a:ext cx="3886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미디어 환경에서의 </a:t>
            </a:r>
            <a:r>
              <a:rPr lang="ko-KR" altLang="en-US" sz="2000" dirty="0" err="1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Medium" panose="00000600000000000000" pitchFamily="2" charset="-127"/>
                <a:ea typeface="SK Btv Medium" panose="00000600000000000000" pitchFamily="2" charset="-127"/>
              </a:rPr>
              <a:t>게이미피케이션</a:t>
            </a:r>
            <a:endParaRPr lang="en-US" altLang="ko-KR" sz="2000" dirty="0">
              <a:ln>
                <a:solidFill>
                  <a:srgbClr val="000433">
                    <a:alpha val="30000"/>
                  </a:srgbClr>
                </a:solidFill>
              </a:ln>
              <a:latin typeface="SK Btv Medium" panose="00000600000000000000" pitchFamily="2" charset="-127"/>
              <a:ea typeface="SK Btv Medium" panose="000006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5C042F-83A2-4795-8C34-BF6E085AC332}"/>
              </a:ext>
            </a:extLst>
          </p:cNvPr>
          <p:cNvGrpSpPr/>
          <p:nvPr/>
        </p:nvGrpSpPr>
        <p:grpSpPr>
          <a:xfrm>
            <a:off x="6096000" y="2147516"/>
            <a:ext cx="6736788" cy="3582504"/>
            <a:chOff x="6274484" y="2128115"/>
            <a:chExt cx="6736788" cy="3582504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8116607-B0F1-4447-948C-CF52EAE6473D}"/>
                </a:ext>
              </a:extLst>
            </p:cNvPr>
            <p:cNvSpPr/>
            <p:nvPr/>
          </p:nvSpPr>
          <p:spPr bwMode="auto">
            <a:xfrm>
              <a:off x="7138002" y="3451192"/>
              <a:ext cx="4899723" cy="909014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F0F21C-A9F9-4AAB-9039-10D3D6A65FF0}"/>
                </a:ext>
              </a:extLst>
            </p:cNvPr>
            <p:cNvSpPr/>
            <p:nvPr/>
          </p:nvSpPr>
          <p:spPr>
            <a:xfrm>
              <a:off x="6274484" y="3598351"/>
              <a:ext cx="57371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“</a:t>
              </a:r>
              <a:r>
                <a:rPr lang="ko-KR" altLang="en-US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나도 추천하고, 다른 사람들이 추천하는 방식에</a:t>
              </a:r>
              <a:endParaRPr lang="en-US" altLang="ko-KR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  <a:p>
              <a:pPr algn="r"/>
              <a:r>
                <a:rPr lang="ko-KR" altLang="en-US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흥미도 생겨, 계속해서 찾아보게 되는 것 같다.</a:t>
              </a:r>
              <a:r>
                <a:rPr lang="en-US" altLang="ko-KR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”</a:t>
              </a:r>
              <a:endParaRPr lang="ko-KR" altLang="en-US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4E63607-D659-459F-BD41-97EB5D729A96}"/>
                </a:ext>
              </a:extLst>
            </p:cNvPr>
            <p:cNvSpPr/>
            <p:nvPr/>
          </p:nvSpPr>
          <p:spPr bwMode="auto">
            <a:xfrm>
              <a:off x="6541889" y="4549391"/>
              <a:ext cx="4763796" cy="96694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2AB6A4C-3EA4-46B4-B488-3EB8C6ED69BE}"/>
                </a:ext>
              </a:extLst>
            </p:cNvPr>
            <p:cNvSpPr/>
            <p:nvPr/>
          </p:nvSpPr>
          <p:spPr bwMode="auto">
            <a:xfrm>
              <a:off x="6869552" y="2224933"/>
              <a:ext cx="4763796" cy="96694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1800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Y태고딕" pitchFamily="18" charset="-127"/>
                <a:cs typeface="Arial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EAC588-3B74-4552-9336-1109C1D1B346}"/>
                </a:ext>
              </a:extLst>
            </p:cNvPr>
            <p:cNvSpPr/>
            <p:nvPr/>
          </p:nvSpPr>
          <p:spPr>
            <a:xfrm>
              <a:off x="6915272" y="2385239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“ </a:t>
              </a:r>
              <a:r>
                <a:rPr lang="ko-KR" altLang="en-US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사람들마다 다양한</a:t>
              </a:r>
              <a:endParaRPr lang="en-US" altLang="ko-KR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  <a:p>
              <a:r>
                <a:rPr lang="ko-KR" altLang="en-US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테마, 리뷰 등 개성 있는 추천으로 흥미로웠다</a:t>
              </a:r>
              <a:r>
                <a:rPr lang="en-US" altLang="ko-KR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.”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47787F-4F04-4489-97AB-9D0C4BE2A20A}"/>
                </a:ext>
              </a:extLst>
            </p:cNvPr>
            <p:cNvSpPr/>
            <p:nvPr/>
          </p:nvSpPr>
          <p:spPr>
            <a:xfrm>
              <a:off x="6681955" y="468728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“</a:t>
              </a:r>
              <a:r>
                <a:rPr lang="ko-KR" altLang="en-US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다른 사람들이 시청하면서 좋아하고, </a:t>
              </a:r>
              <a:endParaRPr lang="en-US" altLang="ko-KR" dirty="0">
                <a:ln>
                  <a:solidFill>
                    <a:srgbClr val="000433">
                      <a:alpha val="30000"/>
                    </a:srgbClr>
                  </a:solidFill>
                </a:ln>
                <a:latin typeface="SK Btv Light" panose="00000300000000000000" pitchFamily="2" charset="-127"/>
                <a:ea typeface="SK Btv Light" panose="00000300000000000000" pitchFamily="2" charset="-127"/>
              </a:endParaRPr>
            </a:p>
            <a:p>
              <a:r>
                <a:rPr lang="ko-KR" altLang="en-US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나의 인기도도 올라가는 것 같아 좋았다</a:t>
              </a:r>
              <a:r>
                <a:rPr lang="en-US" altLang="ko-KR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Light" panose="00000300000000000000" pitchFamily="2" charset="-127"/>
                  <a:ea typeface="SK Btv Light" panose="00000300000000000000" pitchFamily="2" charset="-127"/>
                </a:rPr>
                <a:t>.”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E14DC21-61C4-4602-9DC6-207B104D0BF8}"/>
                </a:ext>
              </a:extLst>
            </p:cNvPr>
            <p:cNvSpPr/>
            <p:nvPr/>
          </p:nvSpPr>
          <p:spPr>
            <a:xfrm>
              <a:off x="10194940" y="2128115"/>
              <a:ext cx="11400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Medium" panose="00000600000000000000" pitchFamily="2" charset="-127"/>
                  <a:ea typeface="SK Btv Medium" panose="00000600000000000000" pitchFamily="2" charset="-127"/>
                </a:rPr>
                <a:t>동기부여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EEB89E0-7CE3-4AB5-A00A-A5464B339EAD}"/>
                </a:ext>
              </a:extLst>
            </p:cNvPr>
            <p:cNvSpPr/>
            <p:nvPr/>
          </p:nvSpPr>
          <p:spPr>
            <a:xfrm>
              <a:off x="6752943" y="3459315"/>
              <a:ext cx="66236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Medium" panose="00000600000000000000" pitchFamily="2" charset="-127"/>
                  <a:ea typeface="SK Btv Medium" panose="00000600000000000000" pitchFamily="2" charset="-127"/>
                </a:rPr>
                <a:t>관계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1F297F4-4F20-4468-9657-19C4E5600E45}"/>
                </a:ext>
              </a:extLst>
            </p:cNvPr>
            <p:cNvSpPr/>
            <p:nvPr/>
          </p:nvSpPr>
          <p:spPr>
            <a:xfrm>
              <a:off x="10361495" y="5310509"/>
              <a:ext cx="149752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000433">
                        <a:alpha val="30000"/>
                      </a:srgbClr>
                    </a:solidFill>
                  </a:ln>
                  <a:latin typeface="SK Btv Medium" panose="00000600000000000000" pitchFamily="2" charset="-127"/>
                  <a:ea typeface="SK Btv Medium" panose="00000600000000000000" pitchFamily="2" charset="-127"/>
                </a:rPr>
                <a:t>성취 및 보상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C1FA19-1448-48DC-9F1E-86DD8935EA02}"/>
              </a:ext>
            </a:extLst>
          </p:cNvPr>
          <p:cNvSpPr/>
          <p:nvPr/>
        </p:nvSpPr>
        <p:spPr>
          <a:xfrm>
            <a:off x="0" y="1"/>
            <a:ext cx="12192000" cy="138896"/>
          </a:xfrm>
          <a:prstGeom prst="rect">
            <a:avLst/>
          </a:prstGeom>
          <a:solidFill>
            <a:srgbClr val="E46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E5242A-AF52-419A-884D-6C33368CA772}"/>
              </a:ext>
            </a:extLst>
          </p:cNvPr>
          <p:cNvSpPr/>
          <p:nvPr/>
        </p:nvSpPr>
        <p:spPr>
          <a:xfrm>
            <a:off x="0" y="6719104"/>
            <a:ext cx="12192000" cy="138896"/>
          </a:xfrm>
          <a:prstGeom prst="rect">
            <a:avLst/>
          </a:prstGeom>
          <a:solidFill>
            <a:srgbClr val="CF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5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000" i="0" u="none" strike="noStrike" kern="0" cap="none" spc="0" normalizeH="0" baseline="0" noProof="0" dirty="0" err="1" smtClean="0">
            <a:ln w="3175">
              <a:solidFill>
                <a:schemeClr val="tx1">
                  <a:alpha val="30000"/>
                </a:schemeClr>
              </a:solidFill>
            </a:ln>
            <a:solidFill>
              <a:schemeClr val="tx1"/>
            </a:solidFill>
            <a:effectLst/>
            <a:uLnTx/>
            <a:uFillTx/>
            <a:latin typeface="SK Btv Medium" panose="00000600000000000000" pitchFamily="2" charset="-127"/>
            <a:ea typeface="SK Btv Medium" panose="00000600000000000000" pitchFamily="2" charset="-127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SK텔레콤 경영전략팀_2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algn="ctr">
          <a:solidFill>
            <a:schemeClr val="bg2"/>
          </a:solidFill>
          <a:miter lim="800000"/>
          <a:headEnd/>
          <a:tailEnd/>
        </a:ln>
        <a:effectLst/>
      </a:spPr>
      <a:bodyPr lIns="90000" rIns="90000" anchor="ctr"/>
      <a:lstStyle>
        <a:defPPr marL="185738" indent="-185738" algn="l" defTabSz="900113">
          <a:lnSpc>
            <a:spcPct val="130000"/>
          </a:lnSpc>
          <a:spcBef>
            <a:spcPct val="20000"/>
          </a:spcBef>
          <a:spcAft>
            <a:spcPct val="20000"/>
          </a:spcAft>
          <a:buFont typeface="가는각진제목체" pitchFamily="18" charset="-127"/>
          <a:buChar char="○"/>
          <a:defRPr kumimoji="1" sz="1200">
            <a:solidFill>
              <a:schemeClr val="tx1"/>
            </a:solidFill>
          </a:defRPr>
        </a:defPPr>
      </a:lstStyle>
    </a:spDef>
    <a:lnDef>
      <a:spPr bwMode="auto">
        <a:noFill/>
        <a:ln w="9525">
          <a:solidFill>
            <a:schemeClr val="bg2"/>
          </a:solidFill>
          <a:prstDash val="dash"/>
          <a:round/>
          <a:headEnd type="none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200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SK텔레콤 경영전략팀_2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algn="ctr">
          <a:solidFill>
            <a:schemeClr val="bg2"/>
          </a:solidFill>
          <a:miter lim="800000"/>
          <a:headEnd/>
          <a:tailEnd/>
        </a:ln>
        <a:effectLst/>
      </a:spPr>
      <a:bodyPr lIns="90000" rIns="90000" anchor="ctr"/>
      <a:lstStyle>
        <a:defPPr marL="185738" indent="-185738" algn="l" defTabSz="900113">
          <a:lnSpc>
            <a:spcPct val="130000"/>
          </a:lnSpc>
          <a:spcBef>
            <a:spcPct val="20000"/>
          </a:spcBef>
          <a:spcAft>
            <a:spcPct val="20000"/>
          </a:spcAft>
          <a:buFont typeface="가는각진제목체" pitchFamily="18" charset="-127"/>
          <a:buChar char="○"/>
          <a:defRPr kumimoji="1" sz="1200">
            <a:solidFill>
              <a:schemeClr val="tx1"/>
            </a:solidFill>
          </a:defRPr>
        </a:defPPr>
      </a:lstStyle>
    </a:spDef>
    <a:lnDef>
      <a:spPr bwMode="auto">
        <a:noFill/>
        <a:ln w="9525">
          <a:solidFill>
            <a:schemeClr val="bg2"/>
          </a:solidFill>
          <a:prstDash val="dash"/>
          <a:round/>
          <a:headEnd type="none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200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K텔레콤 경영전략팀_2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algn="ctr">
          <a:solidFill>
            <a:schemeClr val="bg2"/>
          </a:solidFill>
          <a:miter lim="800000"/>
          <a:headEnd/>
          <a:tailEnd/>
        </a:ln>
        <a:effectLst/>
      </a:spPr>
      <a:bodyPr lIns="90000" rIns="90000" anchor="ctr"/>
      <a:lstStyle>
        <a:defPPr marL="185738" indent="-185738" algn="l" defTabSz="900113">
          <a:lnSpc>
            <a:spcPct val="130000"/>
          </a:lnSpc>
          <a:spcBef>
            <a:spcPct val="20000"/>
          </a:spcBef>
          <a:spcAft>
            <a:spcPct val="20000"/>
          </a:spcAft>
          <a:buFont typeface="가는각진제목체" pitchFamily="18" charset="-127"/>
          <a:buChar char="○"/>
          <a:defRPr kumimoji="1" sz="1200">
            <a:solidFill>
              <a:schemeClr val="tx1"/>
            </a:solidFill>
          </a:defRPr>
        </a:defPPr>
      </a:lstStyle>
    </a:spDef>
    <a:lnDef>
      <a:spPr bwMode="auto">
        <a:noFill/>
        <a:ln w="9525">
          <a:solidFill>
            <a:schemeClr val="bg2"/>
          </a:solidFill>
          <a:prstDash val="dash"/>
          <a:round/>
          <a:headEnd type="none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200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SK텔레콤 경영전략팀_2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algn="ctr">
          <a:solidFill>
            <a:schemeClr val="bg2"/>
          </a:solidFill>
          <a:miter lim="800000"/>
          <a:headEnd/>
          <a:tailEnd/>
        </a:ln>
        <a:effectLst/>
      </a:spPr>
      <a:bodyPr lIns="90000" rIns="90000" anchor="ctr"/>
      <a:lstStyle>
        <a:defPPr marL="185738" indent="-185738" algn="l" defTabSz="900113">
          <a:lnSpc>
            <a:spcPct val="130000"/>
          </a:lnSpc>
          <a:spcBef>
            <a:spcPct val="20000"/>
          </a:spcBef>
          <a:spcAft>
            <a:spcPct val="20000"/>
          </a:spcAft>
          <a:buFont typeface="가는각진제목체" pitchFamily="18" charset="-127"/>
          <a:buChar char="○"/>
          <a:defRPr kumimoji="1" sz="1200">
            <a:solidFill>
              <a:schemeClr val="tx1"/>
            </a:solidFill>
          </a:defRPr>
        </a:defPPr>
      </a:lstStyle>
    </a:spDef>
    <a:lnDef>
      <a:spPr bwMode="auto">
        <a:noFill/>
        <a:ln w="9525">
          <a:solidFill>
            <a:schemeClr val="bg2"/>
          </a:solidFill>
          <a:prstDash val="dash"/>
          <a:round/>
          <a:headEnd type="none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200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SK텔레콤 경영전략팀_2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algn="ctr">
          <a:solidFill>
            <a:schemeClr val="bg2"/>
          </a:solidFill>
          <a:miter lim="800000"/>
          <a:headEnd/>
          <a:tailEnd/>
        </a:ln>
        <a:effectLst/>
      </a:spPr>
      <a:bodyPr lIns="90000" rIns="90000" anchor="ctr"/>
      <a:lstStyle>
        <a:defPPr marL="185738" indent="-185738" algn="l" defTabSz="900113">
          <a:lnSpc>
            <a:spcPct val="130000"/>
          </a:lnSpc>
          <a:spcBef>
            <a:spcPct val="20000"/>
          </a:spcBef>
          <a:spcAft>
            <a:spcPct val="20000"/>
          </a:spcAft>
          <a:buFont typeface="가는각진제목체" pitchFamily="18" charset="-127"/>
          <a:buChar char="○"/>
          <a:defRPr kumimoji="1" sz="1200">
            <a:solidFill>
              <a:schemeClr val="tx1"/>
            </a:solidFill>
          </a:defRPr>
        </a:defPPr>
      </a:lstStyle>
    </a:spDef>
    <a:lnDef>
      <a:spPr bwMode="auto">
        <a:noFill/>
        <a:ln w="9525">
          <a:solidFill>
            <a:schemeClr val="bg2"/>
          </a:solidFill>
          <a:prstDash val="dash"/>
          <a:round/>
          <a:headEnd type="none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200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SK텔레콤 경영전략팀_2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algn="ctr">
          <a:solidFill>
            <a:schemeClr val="bg2"/>
          </a:solidFill>
          <a:miter lim="800000"/>
          <a:headEnd/>
          <a:tailEnd/>
        </a:ln>
        <a:effectLst/>
      </a:spPr>
      <a:bodyPr lIns="90000" rIns="90000" anchor="ctr"/>
      <a:lstStyle>
        <a:defPPr marL="185738" indent="-185738" algn="l" defTabSz="900113">
          <a:lnSpc>
            <a:spcPct val="130000"/>
          </a:lnSpc>
          <a:spcBef>
            <a:spcPct val="20000"/>
          </a:spcBef>
          <a:spcAft>
            <a:spcPct val="20000"/>
          </a:spcAft>
          <a:buFont typeface="가는각진제목체" pitchFamily="18" charset="-127"/>
          <a:buChar char="○"/>
          <a:defRPr kumimoji="1" sz="1200">
            <a:solidFill>
              <a:schemeClr val="tx1"/>
            </a:solidFill>
          </a:defRPr>
        </a:defPPr>
      </a:lstStyle>
    </a:spDef>
    <a:lnDef>
      <a:spPr bwMode="auto">
        <a:noFill/>
        <a:ln w="9525">
          <a:solidFill>
            <a:schemeClr val="bg2"/>
          </a:solidFill>
          <a:prstDash val="dash"/>
          <a:round/>
          <a:headEnd type="none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200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000" b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SK텔레콤 경영전략팀_2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algn="ctr">
          <a:solidFill>
            <a:schemeClr val="bg2"/>
          </a:solidFill>
          <a:miter lim="800000"/>
          <a:headEnd/>
          <a:tailEnd/>
        </a:ln>
        <a:effectLst/>
      </a:spPr>
      <a:bodyPr lIns="90000" rIns="90000" anchor="ctr"/>
      <a:lstStyle>
        <a:defPPr marL="185738" indent="-185738" algn="l" defTabSz="900113">
          <a:lnSpc>
            <a:spcPct val="130000"/>
          </a:lnSpc>
          <a:spcBef>
            <a:spcPct val="20000"/>
          </a:spcBef>
          <a:spcAft>
            <a:spcPct val="20000"/>
          </a:spcAft>
          <a:buFont typeface="가는각진제목체" pitchFamily="18" charset="-127"/>
          <a:buChar char="○"/>
          <a:defRPr kumimoji="1" sz="1200">
            <a:solidFill>
              <a:schemeClr val="tx1"/>
            </a:solidFill>
          </a:defRPr>
        </a:defPPr>
      </a:lstStyle>
    </a:spDef>
    <a:lnDef>
      <a:spPr bwMode="auto">
        <a:noFill/>
        <a:ln w="9525">
          <a:solidFill>
            <a:schemeClr val="bg2"/>
          </a:solidFill>
          <a:prstDash val="dash"/>
          <a:round/>
          <a:headEnd type="none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200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SK텔레콤 경영전략팀_2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algn="ctr">
          <a:solidFill>
            <a:schemeClr val="bg2"/>
          </a:solidFill>
          <a:miter lim="800000"/>
          <a:headEnd/>
          <a:tailEnd/>
        </a:ln>
        <a:effectLst/>
      </a:spPr>
      <a:bodyPr lIns="90000" rIns="90000" anchor="ctr"/>
      <a:lstStyle>
        <a:defPPr marL="185738" indent="-185738" algn="l" defTabSz="900113">
          <a:lnSpc>
            <a:spcPct val="130000"/>
          </a:lnSpc>
          <a:spcBef>
            <a:spcPct val="20000"/>
          </a:spcBef>
          <a:spcAft>
            <a:spcPct val="20000"/>
          </a:spcAft>
          <a:buFont typeface="가는각진제목체" pitchFamily="18" charset="-127"/>
          <a:buChar char="○"/>
          <a:defRPr kumimoji="1" sz="1200">
            <a:solidFill>
              <a:schemeClr val="tx1"/>
            </a:solidFill>
          </a:defRPr>
        </a:defPPr>
      </a:lstStyle>
    </a:spDef>
    <a:lnDef>
      <a:spPr bwMode="auto">
        <a:noFill/>
        <a:ln w="9525">
          <a:solidFill>
            <a:schemeClr val="bg2"/>
          </a:solidFill>
          <a:prstDash val="dash"/>
          <a:round/>
          <a:headEnd type="none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200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000" b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STB를 활용한 자금조달 검토_v38</Template>
  <TotalTime>2535</TotalTime>
  <Words>1625</Words>
  <Application>Microsoft Office PowerPoint</Application>
  <PresentationFormat>와이드스크린</PresentationFormat>
  <Paragraphs>385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34</vt:i4>
      </vt:variant>
    </vt:vector>
  </HeadingPairs>
  <TitlesOfParts>
    <vt:vector size="61" baseType="lpstr">
      <vt:lpstr>Arials</vt:lpstr>
      <vt:lpstr>HY태고딕</vt:lpstr>
      <vt:lpstr>Optima</vt:lpstr>
      <vt:lpstr>SK Btv Bold</vt:lpstr>
      <vt:lpstr>SK Btv Light</vt:lpstr>
      <vt:lpstr>SK Btv Medium</vt:lpstr>
      <vt:lpstr>tvN 즐거운이야기 Light</vt:lpstr>
      <vt:lpstr>tvN 즐거운이야기 Medium</vt:lpstr>
      <vt:lpstr>굴림</vt:lpstr>
      <vt:lpstr>나눔스퀘어</vt:lpstr>
      <vt:lpstr>나눔스퀘어 Bold</vt:lpstr>
      <vt:lpstr>맑은 고딕</vt:lpstr>
      <vt:lpstr>빙그레체 BOLD</vt:lpstr>
      <vt:lpstr>Arial</vt:lpstr>
      <vt:lpstr>Moebius</vt:lpstr>
      <vt:lpstr>Wingdings</vt:lpstr>
      <vt:lpstr>1_디자인 사용자 지정</vt:lpstr>
      <vt:lpstr>SK텔레콤 경영전략팀_2</vt:lpstr>
      <vt:lpstr>1_SK텔레콤 경영전략팀_2</vt:lpstr>
      <vt:lpstr>2_SK텔레콤 경영전략팀_2</vt:lpstr>
      <vt:lpstr>3_SK텔레콤 경영전략팀_2</vt:lpstr>
      <vt:lpstr>2_디자인 사용자 지정</vt:lpstr>
      <vt:lpstr>4_SK텔레콤 경영전략팀_2</vt:lpstr>
      <vt:lpstr>5_SK텔레콤 경영전략팀_2</vt:lpstr>
      <vt:lpstr>3_디자인 사용자 지정</vt:lpstr>
      <vt:lpstr>6_SK텔레콤 경영전략팀_2</vt:lpstr>
      <vt:lpstr>7_SK텔레콤 경영전략팀_2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3조 조별과제 발표 (</dc:title>
  <dc:creator>김주원(KIM JU WON)/재무팀/SKB</dc:creator>
  <cp:lastModifiedBy>백지수(BAEK JI SOO)/1인/2인가구스쿼드/SKB</cp:lastModifiedBy>
  <cp:revision>384</cp:revision>
  <dcterms:created xsi:type="dcterms:W3CDTF">2019-07-22T02:29:27Z</dcterms:created>
  <dcterms:modified xsi:type="dcterms:W3CDTF">2019-08-19T09:29:30Z</dcterms:modified>
</cp:coreProperties>
</file>